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78" r:id="rId5"/>
    <p:sldId id="279" r:id="rId6"/>
    <p:sldId id="259"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42782B-3835-465A-9E92-11E1885F0DC1}" v="19696" dt="2022-01-26T21:28:29.89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5CBCD"/>
          </a:solidFill>
        </a:fill>
      </a:tcStyle>
    </a:wholeTbl>
    <a:band2H>
      <a:tcTxStyle/>
      <a:tcStyle>
        <a:tcBdr/>
        <a:fill>
          <a:solidFill>
            <a:srgbClr val="F3E7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D4F9"/>
          </a:solidFill>
        </a:fill>
      </a:tcStyle>
    </a:wholeTbl>
    <a:band2H>
      <a:tcTxStyle/>
      <a:tcStyle>
        <a:tcBdr/>
        <a:fill>
          <a:solidFill>
            <a:srgbClr val="F3EBF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BDF"/>
          </a:solidFill>
        </a:fill>
      </a:tcStyle>
    </a:wholeTbl>
    <a:band2H>
      <a:tcTxStyle/>
      <a:tcStyle>
        <a:tcBdr/>
        <a:fill>
          <a:solidFill>
            <a:srgbClr val="EA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Gill Sans MT"/>
      </a:defRPr>
    </a:lvl1pPr>
    <a:lvl2pPr indent="228600" defTabSz="457200" latinLnBrk="0">
      <a:defRPr sz="1200">
        <a:latin typeface="+mn-lt"/>
        <a:ea typeface="+mn-ea"/>
        <a:cs typeface="+mn-cs"/>
        <a:sym typeface="Gill Sans MT"/>
      </a:defRPr>
    </a:lvl2pPr>
    <a:lvl3pPr indent="457200" defTabSz="457200" latinLnBrk="0">
      <a:defRPr sz="1200">
        <a:latin typeface="+mn-lt"/>
        <a:ea typeface="+mn-ea"/>
        <a:cs typeface="+mn-cs"/>
        <a:sym typeface="Gill Sans MT"/>
      </a:defRPr>
    </a:lvl3pPr>
    <a:lvl4pPr indent="685800" defTabSz="457200" latinLnBrk="0">
      <a:defRPr sz="1200">
        <a:latin typeface="+mn-lt"/>
        <a:ea typeface="+mn-ea"/>
        <a:cs typeface="+mn-cs"/>
        <a:sym typeface="Gill Sans MT"/>
      </a:defRPr>
    </a:lvl4pPr>
    <a:lvl5pPr indent="914400" defTabSz="457200" latinLnBrk="0">
      <a:defRPr sz="1200">
        <a:latin typeface="+mn-lt"/>
        <a:ea typeface="+mn-ea"/>
        <a:cs typeface="+mn-cs"/>
        <a:sym typeface="Gill Sans MT"/>
      </a:defRPr>
    </a:lvl5pPr>
    <a:lvl6pPr indent="1143000" defTabSz="457200" latinLnBrk="0">
      <a:defRPr sz="1200">
        <a:latin typeface="+mn-lt"/>
        <a:ea typeface="+mn-ea"/>
        <a:cs typeface="+mn-cs"/>
        <a:sym typeface="Gill Sans MT"/>
      </a:defRPr>
    </a:lvl6pPr>
    <a:lvl7pPr indent="1371600" defTabSz="457200" latinLnBrk="0">
      <a:defRPr sz="1200">
        <a:latin typeface="+mn-lt"/>
        <a:ea typeface="+mn-ea"/>
        <a:cs typeface="+mn-cs"/>
        <a:sym typeface="Gill Sans MT"/>
      </a:defRPr>
    </a:lvl7pPr>
    <a:lvl8pPr indent="1600200" defTabSz="457200" latinLnBrk="0">
      <a:defRPr sz="1200">
        <a:latin typeface="+mn-lt"/>
        <a:ea typeface="+mn-ea"/>
        <a:cs typeface="+mn-cs"/>
        <a:sym typeface="Gill Sans MT"/>
      </a:defRPr>
    </a:lvl8pPr>
    <a:lvl9pPr indent="1828800" defTabSz="457200" latinLnBrk="0">
      <a:defRPr sz="1200">
        <a:latin typeface="+mn-lt"/>
        <a:ea typeface="+mn-ea"/>
        <a:cs typeface="+mn-cs"/>
        <a:sym typeface="Gill Sans MT"/>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5"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6"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7" name="Title Text"/>
          <p:cNvSpPr txBox="1">
            <a:spLocks noGrp="1"/>
          </p:cNvSpPr>
          <p:nvPr>
            <p:ph type="title"/>
          </p:nvPr>
        </p:nvSpPr>
        <p:spPr>
          <a:xfrm>
            <a:off x="2417778" y="802297"/>
            <a:ext cx="8637074" cy="2541432"/>
          </a:xfrm>
          <a:prstGeom prst="rect">
            <a:avLst/>
          </a:prstGeom>
        </p:spPr>
        <p:txBody>
          <a:bodyPr lIns="0" tIns="0" rIns="0" bIns="0" anchor="b"/>
          <a:lstStyle>
            <a:lvl1pPr>
              <a:defRPr sz="6600"/>
            </a:lvl1pPr>
          </a:lstStyle>
          <a:p>
            <a:r>
              <a:t>Title Text</a:t>
            </a:r>
          </a:p>
        </p:txBody>
      </p:sp>
      <p:sp>
        <p:nvSpPr>
          <p:cNvPr id="18" name="Body Level One…"/>
          <p:cNvSpPr txBox="1">
            <a:spLocks noGrp="1"/>
          </p:cNvSpPr>
          <p:nvPr>
            <p:ph type="body" sz="quarter" idx="1"/>
          </p:nvPr>
        </p:nvSpPr>
        <p:spPr>
          <a:xfrm>
            <a:off x="2417779" y="3531203"/>
            <a:ext cx="8637073" cy="977622"/>
          </a:xfrm>
          <a:prstGeom prst="rect">
            <a:avLst/>
          </a:prstGeom>
        </p:spPr>
        <p:txBody>
          <a:bodyPr lIns="91439" tIns="91439" rIns="91439" bIns="91439"/>
          <a:lstStyle>
            <a:lvl1pPr marL="0" indent="0">
              <a:buClrTx/>
              <a:buSzTx/>
              <a:buFontTx/>
              <a:buNone/>
              <a:defRPr sz="1800" cap="all"/>
            </a:lvl1pPr>
            <a:lvl2pPr marL="0" indent="457200">
              <a:buClrTx/>
              <a:buSzTx/>
              <a:buFontTx/>
              <a:buNone/>
              <a:defRPr sz="1800" cap="all"/>
            </a:lvl2pPr>
            <a:lvl3pPr marL="0" indent="914400">
              <a:buClrTx/>
              <a:buSzTx/>
              <a:buFontTx/>
              <a:buNone/>
              <a:defRPr sz="1800" cap="all"/>
            </a:lvl3pPr>
            <a:lvl4pPr marL="0" indent="1371600">
              <a:buClrTx/>
              <a:buSzTx/>
              <a:buFontTx/>
              <a:buNone/>
              <a:defRPr sz="1800" cap="all"/>
            </a:lvl4pPr>
            <a:lvl5pPr marL="0" indent="1828800">
              <a:buClrTx/>
              <a:buSzTx/>
              <a:buFontTx/>
              <a:buNone/>
              <a:defRPr sz="1800" cap="all"/>
            </a:lvl5pPr>
          </a:lstStyle>
          <a:p>
            <a:r>
              <a:t>Body Level One</a:t>
            </a:r>
          </a:p>
          <a:p>
            <a:pPr lvl="1"/>
            <a:r>
              <a:t>Body Level Two</a:t>
            </a:r>
          </a:p>
          <a:p>
            <a:pPr lvl="2"/>
            <a:r>
              <a:t>Body Level Three</a:t>
            </a:r>
          </a:p>
          <a:p>
            <a:pPr lvl="3"/>
            <a:r>
              <a:t>Body Level Four</a:t>
            </a:r>
          </a:p>
          <a:p>
            <a:pPr lvl="4"/>
            <a:r>
              <a:t>Body Level Five</a:t>
            </a:r>
          </a:p>
        </p:txBody>
      </p:sp>
      <p:sp>
        <p:nvSpPr>
          <p:cNvPr id="19" name="Straight Connector 14"/>
          <p:cNvSpPr/>
          <p:nvPr/>
        </p:nvSpPr>
        <p:spPr>
          <a:xfrm>
            <a:off x="2417779" y="3528541"/>
            <a:ext cx="8637073" cy="1"/>
          </a:xfrm>
          <a:prstGeom prst="line">
            <a:avLst/>
          </a:prstGeom>
          <a:ln w="31750">
            <a:solidFill>
              <a:schemeClr val="accent1"/>
            </a:solidFill>
          </a:ln>
        </p:spPr>
        <p:txBody>
          <a:bodyPr lIns="45719" rIns="45719"/>
          <a:lstStyle/>
          <a:p>
            <a:endParaRPr/>
          </a:p>
        </p:txBody>
      </p:sp>
      <p:sp>
        <p:nvSpPr>
          <p:cNvPr id="20" name="Slide Number"/>
          <p:cNvSpPr txBox="1">
            <a:spLocks noGrp="1"/>
          </p:cNvSpPr>
          <p:nvPr>
            <p:ph type="sldNum" sz="quarter" idx="2"/>
          </p:nvPr>
        </p:nvSpPr>
        <p:spPr>
          <a:xfrm>
            <a:off x="1749007" y="798972"/>
            <a:ext cx="499676" cy="5232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7"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28"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29"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30"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31" name="Body Level One…"/>
          <p:cNvSpPr txBox="1">
            <a:spLocks noGrp="1"/>
          </p:cNvSpPr>
          <p:nvPr>
            <p:ph type="body" sz="half" idx="1"/>
          </p:nvPr>
        </p:nvSpPr>
        <p:spPr>
          <a:xfrm>
            <a:off x="1451579" y="2015732"/>
            <a:ext cx="9603276" cy="3450614"/>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 name="Straight Connector 32"/>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4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4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4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43" name="Title Text"/>
          <p:cNvSpPr txBox="1">
            <a:spLocks noGrp="1"/>
          </p:cNvSpPr>
          <p:nvPr>
            <p:ph type="title"/>
          </p:nvPr>
        </p:nvSpPr>
        <p:spPr>
          <a:xfrm>
            <a:off x="1454239" y="1756130"/>
            <a:ext cx="8643154" cy="1887951"/>
          </a:xfrm>
          <a:prstGeom prst="rect">
            <a:avLst/>
          </a:prstGeom>
        </p:spPr>
        <p:txBody>
          <a:bodyPr anchor="b"/>
          <a:lstStyle>
            <a:lvl1pPr>
              <a:defRPr sz="3600"/>
            </a:lvl1pPr>
          </a:lstStyle>
          <a:p>
            <a:r>
              <a:t>Title Text</a:t>
            </a:r>
          </a:p>
        </p:txBody>
      </p:sp>
      <p:sp>
        <p:nvSpPr>
          <p:cNvPr id="44" name="Body Level One…"/>
          <p:cNvSpPr txBox="1">
            <a:spLocks noGrp="1"/>
          </p:cNvSpPr>
          <p:nvPr>
            <p:ph type="body" sz="quarter" idx="1"/>
          </p:nvPr>
        </p:nvSpPr>
        <p:spPr>
          <a:xfrm>
            <a:off x="1454239" y="3806195"/>
            <a:ext cx="8630447" cy="1012930"/>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45" name="Straight Connector 14"/>
          <p:cNvSpPr/>
          <p:nvPr/>
        </p:nvSpPr>
        <p:spPr>
          <a:xfrm>
            <a:off x="1454239" y="3804985"/>
            <a:ext cx="8630447" cy="1"/>
          </a:xfrm>
          <a:prstGeom prst="line">
            <a:avLst/>
          </a:prstGeom>
          <a:ln w="31750">
            <a:solidFill>
              <a:schemeClr val="accent1"/>
            </a:solidFill>
          </a:ln>
        </p:spPr>
        <p:txBody>
          <a:bodyPr lIns="45719" rIns="45719"/>
          <a:lstStyle/>
          <a:p>
            <a:endParaRPr/>
          </a:p>
        </p:txBody>
      </p:sp>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5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5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6" name="Title Text"/>
          <p:cNvSpPr txBox="1">
            <a:spLocks noGrp="1"/>
          </p:cNvSpPr>
          <p:nvPr>
            <p:ph type="title"/>
          </p:nvPr>
        </p:nvSpPr>
        <p:spPr>
          <a:xfrm>
            <a:off x="1449216" y="804889"/>
            <a:ext cx="9605636" cy="1059306"/>
          </a:xfrm>
          <a:prstGeom prst="rect">
            <a:avLst/>
          </a:prstGeom>
        </p:spPr>
        <p:txBody>
          <a:bodyPr/>
          <a:lstStyle/>
          <a:p>
            <a:r>
              <a:t>Title Text</a:t>
            </a:r>
          </a:p>
        </p:txBody>
      </p:sp>
      <p:sp>
        <p:nvSpPr>
          <p:cNvPr id="57" name="Body Level One…"/>
          <p:cNvSpPr txBox="1">
            <a:spLocks noGrp="1"/>
          </p:cNvSpPr>
          <p:nvPr>
            <p:ph type="body" sz="quarter" idx="1"/>
          </p:nvPr>
        </p:nvSpPr>
        <p:spPr>
          <a:xfrm>
            <a:off x="1447331" y="2010878"/>
            <a:ext cx="4645153" cy="344859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traight Connector 3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6"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67"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68"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69" name="Title Text"/>
          <p:cNvSpPr txBox="1">
            <a:spLocks noGrp="1"/>
          </p:cNvSpPr>
          <p:nvPr>
            <p:ph type="title"/>
          </p:nvPr>
        </p:nvSpPr>
        <p:spPr>
          <a:xfrm>
            <a:off x="1447191" y="804162"/>
            <a:ext cx="9607661" cy="1056320"/>
          </a:xfrm>
          <a:prstGeom prst="rect">
            <a:avLst/>
          </a:prstGeom>
        </p:spPr>
        <p:txBody>
          <a:bodyPr/>
          <a:lstStyle/>
          <a:p>
            <a:r>
              <a:t>Title Text</a:t>
            </a:r>
          </a:p>
        </p:txBody>
      </p:sp>
      <p:sp>
        <p:nvSpPr>
          <p:cNvPr id="70" name="Body Level One…"/>
          <p:cNvSpPr txBox="1">
            <a:spLocks noGrp="1"/>
          </p:cNvSpPr>
          <p:nvPr>
            <p:ph type="body" sz="quarter" idx="1"/>
          </p:nvPr>
        </p:nvSpPr>
        <p:spPr>
          <a:xfrm>
            <a:off x="1447191" y="2019549"/>
            <a:ext cx="4645153" cy="801944"/>
          </a:xfrm>
          <a:prstGeom prst="rect">
            <a:avLst/>
          </a:prstGeom>
        </p:spPr>
        <p:txBody>
          <a:bodyPr anchor="b"/>
          <a:lstStyle>
            <a:lvl1pPr marL="0" indent="0">
              <a:lnSpc>
                <a:spcPct val="100000"/>
              </a:lnSpc>
              <a:buClrTx/>
              <a:buSzTx/>
              <a:buFontTx/>
              <a:buNone/>
              <a:defRPr sz="2200" cap="all">
                <a:solidFill>
                  <a:schemeClr val="accent1"/>
                </a:solidFill>
              </a:defRPr>
            </a:lvl1pPr>
            <a:lvl2pPr marL="0" indent="457200">
              <a:lnSpc>
                <a:spcPct val="100000"/>
              </a:lnSpc>
              <a:buClrTx/>
              <a:buSzTx/>
              <a:buFontTx/>
              <a:buNone/>
              <a:defRPr sz="2200" cap="all">
                <a:solidFill>
                  <a:schemeClr val="accent1"/>
                </a:solidFill>
              </a:defRPr>
            </a:lvl2pPr>
            <a:lvl3pPr marL="0" indent="914400">
              <a:lnSpc>
                <a:spcPct val="100000"/>
              </a:lnSpc>
              <a:buClrTx/>
              <a:buSzTx/>
              <a:buFontTx/>
              <a:buNone/>
              <a:defRPr sz="2200" cap="all">
                <a:solidFill>
                  <a:schemeClr val="accent1"/>
                </a:solidFill>
              </a:defRPr>
            </a:lvl3pPr>
            <a:lvl4pPr marL="0" indent="1371600">
              <a:lnSpc>
                <a:spcPct val="100000"/>
              </a:lnSpc>
              <a:buClrTx/>
              <a:buSzTx/>
              <a:buFontTx/>
              <a:buNone/>
              <a:defRPr sz="2200" cap="all">
                <a:solidFill>
                  <a:schemeClr val="accent1"/>
                </a:solidFill>
              </a:defRPr>
            </a:lvl4pPr>
            <a:lvl5pPr marL="0" indent="1828800">
              <a:lnSpc>
                <a:spcPct val="100000"/>
              </a:lnSpc>
              <a:buClrTx/>
              <a:buSzTx/>
              <a:buFontTx/>
              <a:buNone/>
              <a:defRPr sz="2200" cap="all">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71" name="Text Placeholder 4"/>
          <p:cNvSpPr>
            <a:spLocks noGrp="1"/>
          </p:cNvSpPr>
          <p:nvPr>
            <p:ph type="body" sz="quarter" idx="21"/>
          </p:nvPr>
        </p:nvSpPr>
        <p:spPr>
          <a:xfrm>
            <a:off x="6412362" y="2023003"/>
            <a:ext cx="4645153" cy="802238"/>
          </a:xfrm>
          <a:prstGeom prst="rect">
            <a:avLst/>
          </a:prstGeom>
        </p:spPr>
        <p:txBody>
          <a:bodyPr anchor="b"/>
          <a:lstStyle/>
          <a:p>
            <a:pPr marL="0" indent="0">
              <a:lnSpc>
                <a:spcPct val="100000"/>
              </a:lnSpc>
              <a:buClrTx/>
              <a:buSzTx/>
              <a:buFontTx/>
              <a:buNone/>
              <a:defRPr sz="2200" cap="all">
                <a:solidFill>
                  <a:schemeClr val="accent1"/>
                </a:solidFill>
              </a:defRPr>
            </a:pPr>
            <a:endParaRPr/>
          </a:p>
        </p:txBody>
      </p:sp>
      <p:sp>
        <p:nvSpPr>
          <p:cNvPr id="72" name="Straight Connector 28"/>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8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8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8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83"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84" name="Straight Connector 2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9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99"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00"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01"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02" name="Title Text"/>
          <p:cNvSpPr txBox="1">
            <a:spLocks noGrp="1"/>
          </p:cNvSpPr>
          <p:nvPr>
            <p:ph type="title"/>
          </p:nvPr>
        </p:nvSpPr>
        <p:spPr>
          <a:xfrm>
            <a:off x="1444671" y="798972"/>
            <a:ext cx="3273100" cy="2247118"/>
          </a:xfrm>
          <a:prstGeom prst="rect">
            <a:avLst/>
          </a:prstGeom>
        </p:spPr>
        <p:txBody>
          <a:bodyPr anchor="b"/>
          <a:lstStyle>
            <a:lvl1pPr>
              <a:defRPr sz="2400"/>
            </a:lvl1pPr>
          </a:lstStyle>
          <a:p>
            <a:r>
              <a:t>Title Text</a:t>
            </a:r>
          </a:p>
        </p:txBody>
      </p:sp>
      <p:sp>
        <p:nvSpPr>
          <p:cNvPr id="103" name="Body Level One…"/>
          <p:cNvSpPr txBox="1">
            <a:spLocks noGrp="1"/>
          </p:cNvSpPr>
          <p:nvPr>
            <p:ph type="body" sz="half" idx="1"/>
          </p:nvPr>
        </p:nvSpPr>
        <p:spPr>
          <a:xfrm>
            <a:off x="5043713" y="798974"/>
            <a:ext cx="6012471" cy="4658827"/>
          </a:xfrm>
          <a:prstGeom prst="rect">
            <a:avLst/>
          </a:prstGeom>
        </p:spPr>
        <p:txBody>
          <a:bodyPr anchor="ctr"/>
          <a:lstStyle/>
          <a:p>
            <a:r>
              <a:t>Body Level One</a:t>
            </a:r>
          </a:p>
          <a:p>
            <a:pPr lvl="1"/>
            <a:r>
              <a:t>Body Level Two</a:t>
            </a:r>
          </a:p>
          <a:p>
            <a:pPr lvl="2"/>
            <a:r>
              <a:t>Body Level Three</a:t>
            </a:r>
          </a:p>
          <a:p>
            <a:pPr lvl="3"/>
            <a:r>
              <a:t>Body Level Four</a:t>
            </a:r>
          </a:p>
          <a:p>
            <a:pPr lvl="4"/>
            <a:r>
              <a:t>Body Level Five</a:t>
            </a:r>
          </a:p>
        </p:txBody>
      </p:sp>
      <p:sp>
        <p:nvSpPr>
          <p:cNvPr id="104" name="Text Placeholder 3"/>
          <p:cNvSpPr>
            <a:spLocks noGrp="1"/>
          </p:cNvSpPr>
          <p:nvPr>
            <p:ph type="body" sz="quarter" idx="21"/>
          </p:nvPr>
        </p:nvSpPr>
        <p:spPr>
          <a:xfrm>
            <a:off x="1444671" y="3205490"/>
            <a:ext cx="3275014" cy="2248182"/>
          </a:xfrm>
          <a:prstGeom prst="rect">
            <a:avLst/>
          </a:prstGeom>
        </p:spPr>
        <p:txBody>
          <a:bodyPr/>
          <a:lstStyle/>
          <a:p>
            <a:pPr marL="0" indent="0">
              <a:buClrTx/>
              <a:buSzTx/>
              <a:buFontTx/>
              <a:buNone/>
              <a:defRPr sz="1600"/>
            </a:pPr>
            <a:endParaRPr/>
          </a:p>
        </p:txBody>
      </p:sp>
      <p:sp>
        <p:nvSpPr>
          <p:cNvPr id="105" name="Straight Connector 16"/>
          <p:cNvSpPr/>
          <p:nvPr/>
        </p:nvSpPr>
        <p:spPr>
          <a:xfrm>
            <a:off x="1448280" y="3205490"/>
            <a:ext cx="3269490" cy="1"/>
          </a:xfrm>
          <a:prstGeom prst="line">
            <a:avLst/>
          </a:prstGeom>
          <a:ln w="31750">
            <a:solidFill>
              <a:schemeClr val="accent1"/>
            </a:solidFill>
          </a:ln>
        </p:spPr>
        <p:txBody>
          <a:bodyPr lIns="45719" rIns="45719"/>
          <a:lstStyle/>
          <a:p>
            <a:endParaRPr/>
          </a:p>
        </p:txBody>
      </p:sp>
      <p:sp>
        <p:nvSpPr>
          <p:cNvPr id="1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1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1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1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grpSp>
        <p:nvGrpSpPr>
          <p:cNvPr id="118" name="Group 7"/>
          <p:cNvGrpSpPr/>
          <p:nvPr/>
        </p:nvGrpSpPr>
        <p:grpSpPr>
          <a:xfrm>
            <a:off x="7477386" y="482170"/>
            <a:ext cx="4074535" cy="5149101"/>
            <a:chOff x="0" y="0"/>
            <a:chExt cx="4074533" cy="5149100"/>
          </a:xfrm>
        </p:grpSpPr>
        <p:sp>
          <p:nvSpPr>
            <p:cNvPr id="116" name="Rectangle 17"/>
            <p:cNvSpPr/>
            <p:nvPr/>
          </p:nvSpPr>
          <p:spPr>
            <a:xfrm>
              <a:off x="-1" y="0"/>
              <a:ext cx="4074535" cy="5149101"/>
            </a:xfrm>
            <a:prstGeom prst="rect">
              <a:avLst/>
            </a:prstGeom>
            <a:gradFill flip="none" rotWithShape="1">
              <a:gsLst>
                <a:gs pos="0">
                  <a:srgbClr val="000001"/>
                </a:gs>
                <a:gs pos="100000">
                  <a:srgbClr val="191919"/>
                </a:gs>
              </a:gsLst>
              <a:lin ang="5400000" scaled="0"/>
            </a:gradFill>
            <a:ln w="12700" cap="flat">
              <a:noFill/>
              <a:miter lim="400000"/>
            </a:ln>
            <a:effectLst>
              <a:outerShdw blurRad="127000" dist="228600" dir="4740000" rotWithShape="0">
                <a:srgbClr val="000000">
                  <a:alpha val="34000"/>
                </a:srgbClr>
              </a:outerShdw>
            </a:effectLst>
          </p:spPr>
          <p:txBody>
            <a:bodyPr wrap="square" lIns="45719" tIns="45719" rIns="45719" bIns="45719" numCol="1" anchor="t">
              <a:noAutofit/>
            </a:bodyPr>
            <a:lstStyle/>
            <a:p>
              <a:endParaRPr/>
            </a:p>
          </p:txBody>
        </p:sp>
        <p:sp>
          <p:nvSpPr>
            <p:cNvPr id="117" name="Rectangle 18"/>
            <p:cNvSpPr/>
            <p:nvPr/>
          </p:nvSpPr>
          <p:spPr>
            <a:xfrm>
              <a:off x="313059" y="330336"/>
              <a:ext cx="3450290" cy="4466452"/>
            </a:xfrm>
            <a:prstGeom prst="rect">
              <a:avLst/>
            </a:prstGeom>
            <a:gradFill flip="none" rotWithShape="1">
              <a:gsLst>
                <a:gs pos="0">
                  <a:srgbClr val="DADADA"/>
                </a:gs>
                <a:gs pos="100000">
                  <a:srgbClr val="FFFFFE"/>
                </a:gs>
              </a:gsLst>
              <a:lin ang="16200000" scaled="0"/>
            </a:gradFill>
            <a:ln w="50800" cap="flat">
              <a:solidFill>
                <a:srgbClr val="191919"/>
              </a:solidFill>
              <a:prstDash val="solid"/>
              <a:miter lim="800000"/>
            </a:ln>
            <a:effectLst/>
          </p:spPr>
          <p:txBody>
            <a:bodyPr wrap="square" lIns="45719" tIns="45719" rIns="45719" bIns="45719" numCol="1" anchor="t">
              <a:noAutofit/>
            </a:bodyPr>
            <a:lstStyle/>
            <a:p>
              <a:endParaRPr/>
            </a:p>
          </p:txBody>
        </p:sp>
      </p:grpSp>
      <p:sp>
        <p:nvSpPr>
          <p:cNvPr id="119" name="Title Text"/>
          <p:cNvSpPr txBox="1">
            <a:spLocks noGrp="1"/>
          </p:cNvSpPr>
          <p:nvPr>
            <p:ph type="title"/>
          </p:nvPr>
        </p:nvSpPr>
        <p:spPr>
          <a:xfrm>
            <a:off x="1451205" y="1129513"/>
            <a:ext cx="5532329" cy="1830585"/>
          </a:xfrm>
          <a:prstGeom prst="rect">
            <a:avLst/>
          </a:prstGeom>
        </p:spPr>
        <p:txBody>
          <a:bodyPr anchor="b"/>
          <a:lstStyle/>
          <a:p>
            <a:r>
              <a:t>Title Text</a:t>
            </a:r>
          </a:p>
        </p:txBody>
      </p:sp>
      <p:sp>
        <p:nvSpPr>
          <p:cNvPr id="120" name="Picture Placeholder 2"/>
          <p:cNvSpPr>
            <a:spLocks noGrp="1"/>
          </p:cNvSpPr>
          <p:nvPr>
            <p:ph type="pic" sz="quarter" idx="21"/>
          </p:nvPr>
        </p:nvSpPr>
        <p:spPr>
          <a:xfrm>
            <a:off x="8124389" y="1122542"/>
            <a:ext cx="2791172" cy="3866328"/>
          </a:xfrm>
          <a:prstGeom prst="rect">
            <a:avLst/>
          </a:prstGeom>
        </p:spPr>
        <p:txBody>
          <a:bodyPr lIns="91439" rIns="91439">
            <a:noAutofit/>
          </a:bodyPr>
          <a:lstStyle/>
          <a:p>
            <a:endParaRPr/>
          </a:p>
        </p:txBody>
      </p:sp>
      <p:sp>
        <p:nvSpPr>
          <p:cNvPr id="121" name="Body Level One…"/>
          <p:cNvSpPr txBox="1">
            <a:spLocks noGrp="1"/>
          </p:cNvSpPr>
          <p:nvPr>
            <p:ph type="body" sz="quarter" idx="1"/>
          </p:nvPr>
        </p:nvSpPr>
        <p:spPr>
          <a:xfrm>
            <a:off x="1450329" y="3145992"/>
            <a:ext cx="5524404" cy="2003743"/>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22" name="Straight Connector 30"/>
          <p:cNvSpPr/>
          <p:nvPr/>
        </p:nvSpPr>
        <p:spPr>
          <a:xfrm>
            <a:off x="1447382" y="3143605"/>
            <a:ext cx="5527351" cy="1"/>
          </a:xfrm>
          <a:prstGeom prst="line">
            <a:avLst/>
          </a:prstGeom>
          <a:ln w="31750">
            <a:solidFill>
              <a:schemeClr val="accent1"/>
            </a:solidFill>
          </a:ln>
        </p:spPr>
        <p:txBody>
          <a:bodyPr lIns="45719" rIns="45719"/>
          <a:lstStyle/>
          <a:p>
            <a:endParaRPr/>
          </a:p>
        </p:txBody>
      </p:sp>
      <p:sp>
        <p:nvSpPr>
          <p:cNvPr id="1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CEAE7"/>
            </a:gs>
            <a:gs pos="100000">
              <a:srgbClr val="C9C6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3" name="Picture 6" descr="Picture 6"/>
          <p:cNvPicPr>
            <a:picLocks noChangeAspect="1"/>
          </p:cNvPicPr>
          <p:nvPr/>
        </p:nvPicPr>
        <p:blipFill>
          <a:blip r:embed="rId11"/>
          <a:srcRect t="1538"/>
          <a:stretch>
            <a:fillRect/>
          </a:stretch>
        </p:blipFill>
        <p:spPr>
          <a:xfrm>
            <a:off x="0" y="6126480"/>
            <a:ext cx="12192000" cy="731524"/>
          </a:xfrm>
          <a:prstGeom prst="rect">
            <a:avLst/>
          </a:prstGeom>
          <a:ln w="12700">
            <a:miter lim="400000"/>
          </a:ln>
        </p:spPr>
      </p:pic>
      <p:sp>
        <p:nvSpPr>
          <p:cNvPr id="4"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 name="Title Text"/>
          <p:cNvSpPr txBox="1">
            <a:spLocks noGrp="1"/>
          </p:cNvSpPr>
          <p:nvPr>
            <p:ph type="title"/>
          </p:nvPr>
        </p:nvSpPr>
        <p:spPr>
          <a:xfrm>
            <a:off x="609600" y="274637"/>
            <a:ext cx="109728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Title Text</a:t>
            </a: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791403" y="798972"/>
            <a:ext cx="499676" cy="523241"/>
          </a:xfrm>
          <a:prstGeom prst="rect">
            <a:avLst/>
          </a:prstGeom>
          <a:ln w="12700">
            <a:miter lim="400000"/>
          </a:ln>
        </p:spPr>
        <p:txBody>
          <a:bodyPr wrap="none" lIns="45719" rIns="45719">
            <a:spAutoFit/>
          </a:bodyPr>
          <a:lstStyle>
            <a:lvl1pPr algn="r">
              <a:defRPr sz="2800">
                <a:solidFill>
                  <a:schemeClr val="accent1"/>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1pPr>
      <a:lvl2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2pPr>
      <a:lvl3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3pPr>
      <a:lvl4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4pPr>
      <a:lvl5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5pPr>
      <a:lvl6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6pPr>
      <a:lvl7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7pPr>
      <a:lvl8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8pPr>
      <a:lvl9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9pPr>
    </p:titleStyle>
    <p:bodyStyle>
      <a:lvl1pPr marL="228600" marR="0" indent="-2286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1pPr>
      <a:lvl2pPr marL="711200" marR="0" indent="-254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2pPr>
      <a:lvl3pPr marL="1200150" marR="0" indent="-28575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3pPr>
      <a:lvl4pPr marL="1698171" marR="0" indent="-326571"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4pPr>
      <a:lvl5pPr marL="22098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5pPr>
      <a:lvl6pPr marL="26670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6pPr>
      <a:lvl7pPr marL="31242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7pPr>
      <a:lvl8pPr marL="35814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8pPr>
      <a:lvl9pPr marL="40386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9pPr>
    </p:bodyStyle>
    <p:otherStyle>
      <a:lvl1pPr marL="0" marR="0" indent="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1pPr>
      <a:lvl2pPr marL="0" marR="0" indent="457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2pPr>
      <a:lvl3pPr marL="0" marR="0" indent="914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3pPr>
      <a:lvl4pPr marL="0" marR="0" indent="1371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4pPr>
      <a:lvl5pPr marL="0" marR="0" indent="18288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5pPr>
      <a:lvl6pPr marL="0" marR="0" indent="22860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6pPr>
      <a:lvl7pPr marL="0" marR="0" indent="2743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7pPr>
      <a:lvl8pPr marL="0" marR="0" indent="3200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8pPr>
      <a:lvl9pPr marL="0" marR="0" indent="3657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cbcburlingtonnj.org/" TargetMode="Externa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hyperlink" Target="mailto:churchoffice@cbcburlingtonnj.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Picture 17" descr="Picture 17"/>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33" name="Picture 29" descr="Picture 29"/>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36" name="Picture 30"/>
          <p:cNvGrpSpPr/>
          <p:nvPr/>
        </p:nvGrpSpPr>
        <p:grpSpPr>
          <a:xfrm>
            <a:off x="3344776" y="269452"/>
            <a:ext cx="5577842" cy="3056859"/>
            <a:chOff x="0" y="0"/>
            <a:chExt cx="5577840" cy="3056857"/>
          </a:xfrm>
        </p:grpSpPr>
        <p:sp>
          <p:nvSpPr>
            <p:cNvPr id="134"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35"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sp>
        <p:nvSpPr>
          <p:cNvPr id="137" name="TextBox 18"/>
          <p:cNvSpPr txBox="1"/>
          <p:nvPr/>
        </p:nvSpPr>
        <p:spPr>
          <a:xfrm>
            <a:off x="330279" y="3401737"/>
            <a:ext cx="11531442" cy="24804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25000"/>
              </a:lnSpc>
              <a:defRPr sz="6000">
                <a:latin typeface="Monotype Corsiva"/>
                <a:ea typeface="Monotype Corsiva"/>
                <a:cs typeface="Monotype Corsiva"/>
                <a:sym typeface="Monotype Corsiva"/>
              </a:defRPr>
            </a:pPr>
            <a:r>
              <a:rPr dirty="0"/>
              <a:t>“</a:t>
            </a:r>
            <a:r>
              <a:rPr sz="7000" dirty="0"/>
              <a:t>Open Church – Open Bible</a:t>
            </a:r>
            <a:r>
              <a:rPr sz="4000" dirty="0"/>
              <a:t> </a:t>
            </a:r>
          </a:p>
          <a:p>
            <a:pPr algn="ctr">
              <a:lnSpc>
                <a:spcPct val="125000"/>
              </a:lnSpc>
              <a:defRPr sz="5700">
                <a:latin typeface="Monotype Corsiva"/>
                <a:ea typeface="Monotype Corsiva"/>
                <a:cs typeface="Monotype Corsiva"/>
                <a:sym typeface="Monotype Corsiva"/>
              </a:defRPr>
            </a:pPr>
            <a:r>
              <a:rPr lang="en-US" dirty="0"/>
              <a:t>Rev. John E. VanLoan, Sr.</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0" name="Picture 26" descr="Picture 26"/>
          <p:cNvPicPr>
            <a:picLocks noChangeAspect="1"/>
          </p:cNvPicPr>
          <p:nvPr/>
        </p:nvPicPr>
        <p:blipFill>
          <a:blip r:embed="rId2"/>
          <a:srcRect l="7734" t="70000" b="15833"/>
          <a:stretch>
            <a:fillRect/>
          </a:stretch>
        </p:blipFill>
        <p:spPr>
          <a:xfrm>
            <a:off x="-1" y="5742577"/>
            <a:ext cx="12220182" cy="971551"/>
          </a:xfrm>
          <a:prstGeom prst="rect">
            <a:avLst/>
          </a:prstGeom>
          <a:ln w="12700">
            <a:miter lim="400000"/>
          </a:ln>
        </p:spPr>
      </p:pic>
      <p:sp>
        <p:nvSpPr>
          <p:cNvPr id="211" name="TextBox 1"/>
          <p:cNvSpPr txBox="1"/>
          <p:nvPr/>
        </p:nvSpPr>
        <p:spPr>
          <a:xfrm>
            <a:off x="614839" y="2615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12" name="TextBox 12"/>
          <p:cNvSpPr txBox="1"/>
          <p:nvPr/>
        </p:nvSpPr>
        <p:spPr>
          <a:xfrm>
            <a:off x="124101" y="1486427"/>
            <a:ext cx="11971974" cy="5021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11053B"/>
                </a:solidFill>
              </a:defRPr>
            </a:pPr>
            <a:endParaRPr dirty="0"/>
          </a:p>
        </p:txBody>
      </p:sp>
      <p:grpSp>
        <p:nvGrpSpPr>
          <p:cNvPr id="216" name="Group 16"/>
          <p:cNvGrpSpPr/>
          <p:nvPr/>
        </p:nvGrpSpPr>
        <p:grpSpPr>
          <a:xfrm>
            <a:off x="45719" y="-1"/>
            <a:ext cx="1222095" cy="747633"/>
            <a:chOff x="0" y="0"/>
            <a:chExt cx="1222093" cy="747632"/>
          </a:xfrm>
        </p:grpSpPr>
        <p:sp>
          <p:nvSpPr>
            <p:cNvPr id="213"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14"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15"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17" name="TextBox 15"/>
          <p:cNvSpPr txBox="1"/>
          <p:nvPr/>
        </p:nvSpPr>
        <p:spPr>
          <a:xfrm>
            <a:off x="999816" y="1025620"/>
            <a:ext cx="10352812" cy="59093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“Jesus’ Arrest”</a:t>
            </a:r>
          </a:p>
          <a:p>
            <a:pPr algn="l"/>
            <a:endParaRPr lang="en-US" dirty="0"/>
          </a:p>
          <a:p>
            <a:pPr algn="l"/>
            <a:r>
              <a:rPr lang="en-US" dirty="0"/>
              <a:t>       </a:t>
            </a:r>
            <a:r>
              <a:rPr lang="en-US" b="1" dirty="0"/>
              <a:t>A hostile intrusion (John 18: 3)</a:t>
            </a:r>
            <a:r>
              <a:rPr lang="en-US" dirty="0"/>
              <a:t>.  Concerning Judas’s motivation for betraying Christ, there are numerous theories.  At the very least, greed was definitely involved (12: 4-6).  While thirty pieces of silver may seem a paltry sum for betraying an innocent person, thieves like Judas do not think this way.  Beyond the money, he seems to have been disappointed to realize that Jesus had no plans to overthrow Rome.  His false, worldly expectations for the Messiah certainly played a part in his actions. </a:t>
            </a:r>
          </a:p>
          <a:p>
            <a:pPr algn="l"/>
            <a:r>
              <a:rPr lang="en-US" dirty="0"/>
              <a:t>       </a:t>
            </a:r>
            <a:r>
              <a:rPr lang="en-US" b="1" dirty="0"/>
              <a:t>Today it seems common to view </a:t>
            </a:r>
            <a:r>
              <a:rPr lang="en-US" dirty="0"/>
              <a:t>Judas as a misunderstood, almost sympathetic figure who meant well but whose good intentions merely went awry.  But the New Testament writers clearly share no such sympathies for Judas--only unequivocal contempt and </a:t>
            </a:r>
          </a:p>
          <a:p>
            <a:pPr algn="l"/>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12"/>
                                        </p:tgtEl>
                                        <p:attrNameLst>
                                          <p:attrName>style.visibility</p:attrName>
                                        </p:attrNameLst>
                                      </p:cBhvr>
                                      <p:to>
                                        <p:strVal val="visible"/>
                                      </p:to>
                                    </p:set>
                                    <p:anim calcmode="lin" valueType="num">
                                      <p:cBhvr>
                                        <p:cTn id="7" dur="500" fill="hold"/>
                                        <p:tgtEl>
                                          <p:spTgt spid="212"/>
                                        </p:tgtEl>
                                        <p:attrNameLst>
                                          <p:attrName>ppt_x</p:attrName>
                                        </p:attrNameLst>
                                      </p:cBhvr>
                                      <p:tavLst>
                                        <p:tav tm="0">
                                          <p:val>
                                            <p:strVal val="#ppt_x"/>
                                          </p:val>
                                        </p:tav>
                                        <p:tav tm="100000">
                                          <p:val>
                                            <p:strVal val="#ppt_x"/>
                                          </p:val>
                                        </p:tav>
                                      </p:tavLst>
                                    </p:anim>
                                    <p:anim calcmode="lin" valueType="num">
                                      <p:cBhvr>
                                        <p:cTn id="8" dur="500" fill="hold"/>
                                        <p:tgtEl>
                                          <p:spTgt spid="2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 grpId="0"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0"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21" name="TextBox 12"/>
          <p:cNvSpPr txBox="1"/>
          <p:nvPr/>
        </p:nvSpPr>
        <p:spPr>
          <a:xfrm>
            <a:off x="110013" y="1263206"/>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333333"/>
                </a:solidFill>
              </a:defRPr>
            </a:pPr>
            <a:r>
              <a:rPr lang="en-US" dirty="0"/>
              <a:t>condemnation! </a:t>
            </a:r>
          </a:p>
          <a:p>
            <a:pPr algn="just">
              <a:lnSpc>
                <a:spcPct val="104999"/>
              </a:lnSpc>
              <a:defRPr sz="2700">
                <a:solidFill>
                  <a:srgbClr val="333333"/>
                </a:solidFill>
              </a:defRPr>
            </a:pPr>
            <a:r>
              <a:rPr lang="en-US" dirty="0"/>
              <a:t>       </a:t>
            </a:r>
            <a:r>
              <a:rPr lang="en-US" b="1" dirty="0"/>
              <a:t>Legal systems invariably make a </a:t>
            </a:r>
            <a:r>
              <a:rPr lang="en-US" dirty="0"/>
              <a:t>distinction between unplanned homicides and those that are premeditated.  Judas voluntarily went to the Jewish religious leaders early in that week and contracted to betray Christ to them for money (Matt. 26: 14-16).  Moreover, those with whom he made his bargain also stipulated that he single Jesus out to make sure they arrested the right person.  Thus, Judas turned even the traditional kiss of friendship into a treacherous tool of betrayal (Matt. 26: 47-49; and Luke 22: 47-48).  </a:t>
            </a:r>
          </a:p>
          <a:p>
            <a:pPr algn="just">
              <a:lnSpc>
                <a:spcPct val="104999"/>
              </a:lnSpc>
              <a:defRPr sz="2700">
                <a:solidFill>
                  <a:srgbClr val="333333"/>
                </a:solidFill>
              </a:defRPr>
            </a:pPr>
            <a:r>
              <a:rPr lang="en-US" b="1" dirty="0"/>
              <a:t>       John 18: 3 says a “band” of men arrived </a:t>
            </a:r>
            <a:r>
              <a:rPr lang="en-US" dirty="0"/>
              <a:t>to arrest Jesus.  “The Greek word </a:t>
            </a:r>
            <a:r>
              <a:rPr lang="en-US" dirty="0" err="1"/>
              <a:t>speira</a:t>
            </a:r>
            <a:r>
              <a:rPr lang="en-US" dirty="0"/>
              <a:t> is a technical term for a detachment of infantry in the Roman army consisting of some 600 men” (Tasker, The Gospel According to St. John, Eerdmans).  Taken at face value, this means that {a large contingent of soldiers was involved in Christ’s   </a:t>
            </a:r>
          </a:p>
        </p:txBody>
      </p:sp>
      <p:grpSp>
        <p:nvGrpSpPr>
          <p:cNvPr id="225" name="Group 18"/>
          <p:cNvGrpSpPr/>
          <p:nvPr/>
        </p:nvGrpSpPr>
        <p:grpSpPr>
          <a:xfrm>
            <a:off x="45719" y="-1"/>
            <a:ext cx="1222095" cy="747633"/>
            <a:chOff x="0" y="0"/>
            <a:chExt cx="1222093" cy="747632"/>
          </a:xfrm>
        </p:grpSpPr>
        <p:sp>
          <p:nvSpPr>
            <p:cNvPr id="222"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23"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24"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26" name="TextBox 21"/>
          <p:cNvSpPr txBox="1"/>
          <p:nvPr/>
        </p:nvSpPr>
        <p:spPr>
          <a:xfrm>
            <a:off x="1503853" y="719475"/>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Arrest”</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21"/>
                                        </p:tgtEl>
                                        <p:attrNameLst>
                                          <p:attrName>style.visibility</p:attrName>
                                        </p:attrNameLst>
                                      </p:cBhvr>
                                      <p:to>
                                        <p:strVal val="visible"/>
                                      </p:to>
                                    </p:set>
                                    <p:anim calcmode="lin" valueType="num">
                                      <p:cBhvr>
                                        <p:cTn id="7" dur="1000" fill="hold"/>
                                        <p:tgtEl>
                                          <p:spTgt spid="221"/>
                                        </p:tgtEl>
                                        <p:attrNameLst>
                                          <p:attrName>ppt_w</p:attrName>
                                        </p:attrNameLst>
                                      </p:cBhvr>
                                      <p:tavLst>
                                        <p:tav tm="0">
                                          <p:val>
                                            <p:fltVal val="0"/>
                                          </p:val>
                                        </p:tav>
                                        <p:tav tm="100000">
                                          <p:val>
                                            <p:strVal val="#ppt_w"/>
                                          </p:val>
                                        </p:tav>
                                      </p:tavLst>
                                    </p:anim>
                                    <p:anim calcmode="lin" valueType="num">
                                      <p:cBhvr>
                                        <p:cTn id="8" dur="1000" fill="hold"/>
                                        <p:tgtEl>
                                          <p:spTgt spid="221"/>
                                        </p:tgtEl>
                                        <p:attrNameLst>
                                          <p:attrName>ppt_h</p:attrName>
                                        </p:attrNameLst>
                                      </p:cBhvr>
                                      <p:tavLst>
                                        <p:tav tm="0">
                                          <p:val>
                                            <p:fltVal val="0"/>
                                          </p:val>
                                        </p:tav>
                                        <p:tav tm="100000">
                                          <p:val>
                                            <p:strVal val="#ppt_h"/>
                                          </p:val>
                                        </p:tav>
                                      </p:tavLst>
                                    </p:anim>
                                    <p:anim calcmode="lin" valueType="num">
                                      <p:cBhvr>
                                        <p:cTn id="9" dur="1000" fill="hold"/>
                                        <p:tgtEl>
                                          <p:spTgt spid="22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 grpId="0"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TextBox 1"/>
          <p:cNvSpPr txBox="1"/>
          <p:nvPr/>
        </p:nvSpPr>
        <p:spPr>
          <a:xfrm>
            <a:off x="551448" y="-231570"/>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9" name="Picture 19" descr="Picture 19"/>
          <p:cNvPicPr>
            <a:picLocks noChangeAspect="1"/>
          </p:cNvPicPr>
          <p:nvPr/>
        </p:nvPicPr>
        <p:blipFill>
          <a:blip r:embed="rId2"/>
          <a:srcRect l="7734" t="70000" b="15833"/>
          <a:stretch>
            <a:fillRect/>
          </a:stretch>
        </p:blipFill>
        <p:spPr>
          <a:xfrm>
            <a:off x="-47625" y="6110368"/>
            <a:ext cx="12264124" cy="971551"/>
          </a:xfrm>
          <a:prstGeom prst="rect">
            <a:avLst/>
          </a:prstGeom>
          <a:ln w="12700">
            <a:miter lim="400000"/>
          </a:ln>
        </p:spPr>
      </p:pic>
      <p:sp>
        <p:nvSpPr>
          <p:cNvPr id="230" name="TextBox 12"/>
          <p:cNvSpPr txBox="1"/>
          <p:nvPr/>
        </p:nvSpPr>
        <p:spPr>
          <a:xfrm>
            <a:off x="49166" y="1838618"/>
            <a:ext cx="12070649" cy="924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800" b="1"/>
            </a:pPr>
            <a:endParaRPr/>
          </a:p>
        </p:txBody>
      </p:sp>
      <p:grpSp>
        <p:nvGrpSpPr>
          <p:cNvPr id="234" name="Group 18"/>
          <p:cNvGrpSpPr/>
          <p:nvPr/>
        </p:nvGrpSpPr>
        <p:grpSpPr>
          <a:xfrm>
            <a:off x="45719" y="-1"/>
            <a:ext cx="1222095" cy="747633"/>
            <a:chOff x="0" y="0"/>
            <a:chExt cx="1222093" cy="747632"/>
          </a:xfrm>
        </p:grpSpPr>
        <p:sp>
          <p:nvSpPr>
            <p:cNvPr id="23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3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3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35" name="TextBox 21"/>
          <p:cNvSpPr txBox="1"/>
          <p:nvPr/>
        </p:nvSpPr>
        <p:spPr>
          <a:xfrm>
            <a:off x="1725021" y="837416"/>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Arrest”</a:t>
            </a:r>
            <a:endParaRPr dirty="0"/>
          </a:p>
        </p:txBody>
      </p:sp>
      <p:sp>
        <p:nvSpPr>
          <p:cNvPr id="236" name="the monarch. It was similar to “ God save the king ” but perhaps with more emphasis on the king’s own preoccupation with his own supposed immortality.…"/>
          <p:cNvSpPr txBox="1"/>
          <p:nvPr/>
        </p:nvSpPr>
        <p:spPr>
          <a:xfrm>
            <a:off x="103404" y="1385126"/>
            <a:ext cx="119621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dirty="0"/>
              <a:t>arrest. Since it was Passover,</a:t>
            </a:r>
            <a:r>
              <a:rPr lang="en-US" b="1" dirty="0"/>
              <a:t> </a:t>
            </a:r>
            <a:r>
              <a:rPr lang="en-US" dirty="0"/>
              <a:t>more troops were stationed in Jerusalem, since uprisings were more likely to occur because of the influx of foreigners on the occasion}. </a:t>
            </a:r>
          </a:p>
          <a:p>
            <a:pPr algn="just">
              <a:defRPr sz="2700"/>
            </a:pPr>
            <a:r>
              <a:rPr lang="en-US" dirty="0"/>
              <a:t>       </a:t>
            </a:r>
            <a:r>
              <a:rPr lang="en-US" b="1" dirty="0"/>
              <a:t>The “officers” would have been </a:t>
            </a:r>
            <a:r>
              <a:rPr lang="en-US" dirty="0"/>
              <a:t>under the supervision of the chief priests. Since the priesthood was largely associated with the Sadducees, mention of the Pharisees indicates a collaborative effort between these otherwise adversarial factions of the Jewish Sanhedrin.  They set aside their animosity for the mutual goal of ridding themselves of Jesus. </a:t>
            </a:r>
          </a:p>
          <a:p>
            <a:pPr algn="just">
              <a:defRPr sz="2700"/>
            </a:pPr>
            <a:r>
              <a:rPr lang="en-US" dirty="0"/>
              <a:t>       </a:t>
            </a:r>
            <a:r>
              <a:rPr lang="en-US" b="1" dirty="0"/>
              <a:t>Since it was night,</a:t>
            </a:r>
            <a:r>
              <a:rPr lang="en-US" dirty="0"/>
              <a:t> the torches and lanterns were needed by the soldiers.  But they had no need to carry weapons, since the </a:t>
            </a:r>
            <a:r>
              <a:rPr lang="en-US" dirty="0" err="1"/>
              <a:t>Saviour</a:t>
            </a:r>
            <a:r>
              <a:rPr lang="en-US" dirty="0"/>
              <a:t> would offer no resistance to their intentions.  Yet He was accused of being a revolutionary (Luke 23: 1-5), so they may have expected Him to resist.  So, they came brimming with weapons to rest an unarmed teacher. </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30"/>
                                        </p:tgtEl>
                                        <p:attrNameLst>
                                          <p:attrName>style.visibility</p:attrName>
                                        </p:attrNameLst>
                                      </p:cBhvr>
                                      <p:to>
                                        <p:strVal val="visible"/>
                                      </p:to>
                                    </p:set>
                                    <p:anim calcmode="lin" valueType="num">
                                      <p:cBhvr>
                                        <p:cTn id="7" dur="1000" fill="hold"/>
                                        <p:tgtEl>
                                          <p:spTgt spid="230"/>
                                        </p:tgtEl>
                                        <p:attrNameLst>
                                          <p:attrName>ppt_w</p:attrName>
                                        </p:attrNameLst>
                                      </p:cBhvr>
                                      <p:tavLst>
                                        <p:tav tm="0">
                                          <p:val>
                                            <p:fltVal val="0"/>
                                          </p:val>
                                        </p:tav>
                                        <p:tav tm="100000">
                                          <p:val>
                                            <p:strVal val="#ppt_w"/>
                                          </p:val>
                                        </p:tav>
                                      </p:tavLst>
                                    </p:anim>
                                    <p:anim calcmode="lin" valueType="num">
                                      <p:cBhvr>
                                        <p:cTn id="8" dur="1000" fill="hold"/>
                                        <p:tgtEl>
                                          <p:spTgt spid="230"/>
                                        </p:tgtEl>
                                        <p:attrNameLst>
                                          <p:attrName>ppt_h</p:attrName>
                                        </p:attrNameLst>
                                      </p:cBhvr>
                                      <p:tavLst>
                                        <p:tav tm="0">
                                          <p:val>
                                            <p:fltVal val="0"/>
                                          </p:val>
                                        </p:tav>
                                        <p:tav tm="100000">
                                          <p:val>
                                            <p:strVal val="#ppt_h"/>
                                          </p:val>
                                        </p:tav>
                                      </p:tavLst>
                                    </p:anim>
                                    <p:anim calcmode="lin" valueType="num">
                                      <p:cBhvr>
                                        <p:cTn id="9" dur="1000" fill="hold"/>
                                        <p:tgtEl>
                                          <p:spTgt spid="2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3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 grpId="0"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extBox 1"/>
          <p:cNvSpPr txBox="1"/>
          <p:nvPr/>
        </p:nvSpPr>
        <p:spPr>
          <a:xfrm>
            <a:off x="551448" y="-17086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239"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0" name="TextBox 12"/>
          <p:cNvSpPr txBox="1"/>
          <p:nvPr/>
        </p:nvSpPr>
        <p:spPr>
          <a:xfrm>
            <a:off x="98869" y="1264275"/>
            <a:ext cx="119719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dirty="0"/>
              <a:t>       </a:t>
            </a:r>
            <a:r>
              <a:rPr lang="en-US" b="1" dirty="0"/>
              <a:t>Jesus’ Kingdom is not of this world but of the next</a:t>
            </a:r>
            <a:r>
              <a:rPr lang="en-US" dirty="0"/>
              <a:t>, which will come after He returns in glory (John 18: 36; and Matt. 25: 31).  Even at this stage, He could have commanded legions of angels to defend Himself (Matt. 26: 53), but such an action would have negated God’s plan to bring about the world's redemption from sin. </a:t>
            </a:r>
          </a:p>
          <a:p>
            <a:pPr algn="just">
              <a:defRPr sz="2700"/>
            </a:pPr>
            <a:r>
              <a:rPr lang="en-US" b="1" dirty="0"/>
              <a:t>       Judas betrays Jesus (John 18: 1-5)</a:t>
            </a:r>
            <a:r>
              <a:rPr lang="en-US" dirty="0"/>
              <a:t>.  The Kidron Valley was located just east of Jerusalem between the city and the Mount of Olives, where the Garden of Gethsemane was.  This was a familiar place for Jesus, as He often took His disciples there to pray. </a:t>
            </a:r>
          </a:p>
          <a:p>
            <a:pPr algn="just">
              <a:defRPr sz="2700"/>
            </a:pPr>
            <a:r>
              <a:rPr lang="en-US" dirty="0"/>
              <a:t>       </a:t>
            </a:r>
            <a:r>
              <a:rPr lang="en-US" b="1" dirty="0"/>
              <a:t>Judas knew that Jesus could be found there</a:t>
            </a:r>
            <a:r>
              <a:rPr lang="en-US" dirty="0"/>
              <a:t>, as he had undoubtedly spent significant time there with Him.  Judas took specific, inside information that he had of Jesus and used it against Him. </a:t>
            </a:r>
          </a:p>
          <a:p>
            <a:pPr algn="just">
              <a:defRPr sz="2700"/>
            </a:pPr>
            <a:r>
              <a:rPr lang="en-US" dirty="0"/>
              <a:t>       </a:t>
            </a:r>
            <a:r>
              <a:rPr lang="en-US" b="1" dirty="0"/>
              <a:t>Attacking a devout man while He </a:t>
            </a:r>
            <a:r>
              <a:rPr lang="en-US" dirty="0"/>
              <a:t>is in prayer is repulsive, but Judas’s conscience was seared at this point because Satan had entered into him  </a:t>
            </a:r>
          </a:p>
        </p:txBody>
      </p:sp>
      <p:grpSp>
        <p:nvGrpSpPr>
          <p:cNvPr id="244" name="Group 18"/>
          <p:cNvGrpSpPr/>
          <p:nvPr/>
        </p:nvGrpSpPr>
        <p:grpSpPr>
          <a:xfrm>
            <a:off x="45719" y="-1"/>
            <a:ext cx="1222095" cy="747633"/>
            <a:chOff x="0" y="0"/>
            <a:chExt cx="1222093" cy="747632"/>
          </a:xfrm>
        </p:grpSpPr>
        <p:sp>
          <p:nvSpPr>
            <p:cNvPr id="24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4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4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45" name="TextBox 21"/>
          <p:cNvSpPr txBox="1"/>
          <p:nvPr/>
        </p:nvSpPr>
        <p:spPr>
          <a:xfrm>
            <a:off x="1503853" y="75871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0"/>
                                        </p:tgtEl>
                                        <p:attrNameLst>
                                          <p:attrName>style.visibility</p:attrName>
                                        </p:attrNameLst>
                                      </p:cBhvr>
                                      <p:to>
                                        <p:strVal val="visible"/>
                                      </p:to>
                                    </p:set>
                                    <p:anim calcmode="lin" valueType="num">
                                      <p:cBhvr>
                                        <p:cTn id="7" dur="1000" fill="hold"/>
                                        <p:tgtEl>
                                          <p:spTgt spid="240"/>
                                        </p:tgtEl>
                                        <p:attrNameLst>
                                          <p:attrName>ppt_w</p:attrName>
                                        </p:attrNameLst>
                                      </p:cBhvr>
                                      <p:tavLst>
                                        <p:tav tm="0">
                                          <p:val>
                                            <p:fltVal val="0"/>
                                          </p:val>
                                        </p:tav>
                                        <p:tav tm="100000">
                                          <p:val>
                                            <p:strVal val="#ppt_w"/>
                                          </p:val>
                                        </p:tav>
                                      </p:tavLst>
                                    </p:anim>
                                    <p:anim calcmode="lin" valueType="num">
                                      <p:cBhvr>
                                        <p:cTn id="8" dur="1000" fill="hold"/>
                                        <p:tgtEl>
                                          <p:spTgt spid="240"/>
                                        </p:tgtEl>
                                        <p:attrNameLst>
                                          <p:attrName>ppt_h</p:attrName>
                                        </p:attrNameLst>
                                      </p:cBhvr>
                                      <p:tavLst>
                                        <p:tav tm="0">
                                          <p:val>
                                            <p:fltVal val="0"/>
                                          </p:val>
                                        </p:tav>
                                        <p:tav tm="100000">
                                          <p:val>
                                            <p:strVal val="#ppt_h"/>
                                          </p:val>
                                        </p:tav>
                                      </p:tavLst>
                                    </p:anim>
                                    <p:anim calcmode="lin" valueType="num">
                                      <p:cBhvr>
                                        <p:cTn id="9" dur="1000" fill="hold"/>
                                        <p:tgtEl>
                                          <p:spTgt spid="24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 grpId="0"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48"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9" name="TextBox 12"/>
          <p:cNvSpPr txBox="1"/>
          <p:nvPr/>
        </p:nvSpPr>
        <p:spPr>
          <a:xfrm>
            <a:off x="110013" y="1366838"/>
            <a:ext cx="11971974" cy="5501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Luke 22: 3).  Seizing a praying man was not a problem for Judas; all he cared about was getting his money. </a:t>
            </a:r>
          </a:p>
          <a:p>
            <a:pPr algn="just">
              <a:lnSpc>
                <a:spcPct val="93000"/>
              </a:lnSpc>
              <a:defRPr sz="2700"/>
            </a:pPr>
            <a:r>
              <a:rPr lang="en-US" dirty="0"/>
              <a:t> </a:t>
            </a:r>
            <a:r>
              <a:rPr lang="en-US" b="1" dirty="0"/>
              <a:t>      Judas did not come alone to Gethsemane</a:t>
            </a:r>
            <a:r>
              <a:rPr lang="en-US" dirty="0"/>
              <a:t>. He brought along a band of Roman soldiers and Jewish leaders. They had come to arrest Jesus, and the soldiers may have also been present to prevent a potential riot. </a:t>
            </a:r>
          </a:p>
          <a:p>
            <a:pPr algn="just">
              <a:lnSpc>
                <a:spcPct val="93000"/>
              </a:lnSpc>
              <a:defRPr sz="2700"/>
            </a:pPr>
            <a:r>
              <a:rPr lang="en-US" dirty="0"/>
              <a:t>  </a:t>
            </a:r>
            <a:r>
              <a:rPr lang="en-US" b="1" dirty="0"/>
              <a:t>     Jesus knew in advance everything </a:t>
            </a:r>
            <a:r>
              <a:rPr lang="en-US" dirty="0"/>
              <a:t>that was going to happen to Him.  He asked who they were looking for, and they answered that they were looking for Jesus of Nazareth.  Their intentions were now clearly on the record. </a:t>
            </a:r>
          </a:p>
          <a:p>
            <a:pPr algn="just">
              <a:lnSpc>
                <a:spcPct val="93000"/>
              </a:lnSpc>
              <a:defRPr sz="2700"/>
            </a:pPr>
            <a:r>
              <a:rPr lang="en-US" b="1" dirty="0"/>
              <a:t>       Standing with the soldiers and leaders was Judas</a:t>
            </a:r>
            <a:r>
              <a:rPr lang="en-US" dirty="0"/>
              <a:t>, who notably had switched sides.  Once a follower of Jesus, he was now standing with (even leading) those who would arrest and kill Him.  While this visible portrayal of betrayal and switching sides would be surprising, in reality Judas never really stood with Jesus at all. </a:t>
            </a:r>
          </a:p>
          <a:p>
            <a:pPr algn="just">
              <a:lnSpc>
                <a:spcPct val="93000"/>
              </a:lnSpc>
              <a:defRPr sz="2700"/>
            </a:pPr>
            <a:r>
              <a:rPr lang="en-US" b="1" dirty="0"/>
              <a:t>       A staggering answer (John 18: 4-6)</a:t>
            </a:r>
            <a:r>
              <a:rPr lang="en-US" dirty="0"/>
              <a:t>.  Being the eternal Son of God, nothing   </a:t>
            </a:r>
          </a:p>
        </p:txBody>
      </p:sp>
      <p:grpSp>
        <p:nvGrpSpPr>
          <p:cNvPr id="253" name="Group 18"/>
          <p:cNvGrpSpPr/>
          <p:nvPr/>
        </p:nvGrpSpPr>
        <p:grpSpPr>
          <a:xfrm>
            <a:off x="45719" y="-1"/>
            <a:ext cx="1222095" cy="747633"/>
            <a:chOff x="0" y="0"/>
            <a:chExt cx="1222093" cy="747632"/>
          </a:xfrm>
        </p:grpSpPr>
        <p:sp>
          <p:nvSpPr>
            <p:cNvPr id="2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54" name="TextBox 21"/>
          <p:cNvSpPr txBox="1"/>
          <p:nvPr/>
        </p:nvSpPr>
        <p:spPr>
          <a:xfrm>
            <a:off x="1503853" y="81103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9"/>
                                        </p:tgtEl>
                                        <p:attrNameLst>
                                          <p:attrName>style.visibility</p:attrName>
                                        </p:attrNameLst>
                                      </p:cBhvr>
                                      <p:to>
                                        <p:strVal val="visible"/>
                                      </p:to>
                                    </p:set>
                                    <p:anim calcmode="lin" valueType="num">
                                      <p:cBhvr>
                                        <p:cTn id="7" dur="1000" fill="hold"/>
                                        <p:tgtEl>
                                          <p:spTgt spid="249"/>
                                        </p:tgtEl>
                                        <p:attrNameLst>
                                          <p:attrName>ppt_w</p:attrName>
                                        </p:attrNameLst>
                                      </p:cBhvr>
                                      <p:tavLst>
                                        <p:tav tm="0">
                                          <p:val>
                                            <p:fltVal val="0"/>
                                          </p:val>
                                        </p:tav>
                                        <p:tav tm="100000">
                                          <p:val>
                                            <p:strVal val="#ppt_w"/>
                                          </p:val>
                                        </p:tav>
                                      </p:tavLst>
                                    </p:anim>
                                    <p:anim calcmode="lin" valueType="num">
                                      <p:cBhvr>
                                        <p:cTn id="8" dur="1000" fill="hold"/>
                                        <p:tgtEl>
                                          <p:spTgt spid="249"/>
                                        </p:tgtEl>
                                        <p:attrNameLst>
                                          <p:attrName>ppt_h</p:attrName>
                                        </p:attrNameLst>
                                      </p:cBhvr>
                                      <p:tavLst>
                                        <p:tav tm="0">
                                          <p:val>
                                            <p:fltVal val="0"/>
                                          </p:val>
                                        </p:tav>
                                        <p:tav tm="100000">
                                          <p:val>
                                            <p:strVal val="#ppt_h"/>
                                          </p:val>
                                        </p:tav>
                                      </p:tavLst>
                                    </p:anim>
                                    <p:anim calcmode="lin" valueType="num">
                                      <p:cBhvr>
                                        <p:cTn id="9" dur="1000" fill="hold"/>
                                        <p:tgtEl>
                                          <p:spTgt spid="24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 grpId="0"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TextBox 1"/>
          <p:cNvSpPr txBox="1"/>
          <p:nvPr/>
        </p:nvSpPr>
        <p:spPr>
          <a:xfrm>
            <a:off x="656082" y="-249338"/>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5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58" name="TextBox 12"/>
          <p:cNvSpPr txBox="1"/>
          <p:nvPr/>
        </p:nvSpPr>
        <p:spPr>
          <a:xfrm>
            <a:off x="98869" y="1394879"/>
            <a:ext cx="11971973"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that was about to occur came as a surprise to Jesus.  Undaunted by this hostile rabble, He stepped forward and asked, “Whom seek ye?”  Of course, He knew they were seeking Him.  Jesus had agonized in prayer concerning God's impending will for Him</a:t>
            </a:r>
            <a:r>
              <a:rPr lang="en-US"/>
              <a:t>, and He </a:t>
            </a:r>
            <a:r>
              <a:rPr lang="en-US" dirty="0"/>
              <a:t>was resolved to go to the cross as foreordained (I Peter 1: 20).  </a:t>
            </a:r>
          </a:p>
          <a:p>
            <a:pPr algn="just">
              <a:lnSpc>
                <a:spcPct val="93000"/>
              </a:lnSpc>
              <a:defRPr sz="2700"/>
            </a:pPr>
            <a:r>
              <a:rPr lang="en-US" dirty="0"/>
              <a:t>       </a:t>
            </a:r>
            <a:r>
              <a:rPr lang="en-US" b="1" dirty="0"/>
              <a:t>Affirming that He was indeed Jesus of Nazareth,</a:t>
            </a:r>
            <a:r>
              <a:rPr lang="en-US" dirty="0"/>
              <a:t> the One whom they sought, the Lord was willing to be arrested to fulfill the plan of God that would provide salvation to the world.  It was because of “the joy that was set before Him” (Heb. 12: 2) that He was willing to suffer and die. </a:t>
            </a:r>
          </a:p>
          <a:p>
            <a:pPr algn="just">
              <a:lnSpc>
                <a:spcPct val="93000"/>
              </a:lnSpc>
              <a:defRPr sz="2700"/>
            </a:pPr>
            <a:r>
              <a:rPr lang="en-US" b="1" dirty="0"/>
              <a:t>       It's hard to imagine that one of Jesus’ own disciples, </a:t>
            </a:r>
            <a:r>
              <a:rPr lang="en-US" dirty="0"/>
              <a:t>after years of listening to His teaching and witnessing His miracles, could now stand with those planning His murder.  Such is the power of Satan to deceive and corrupt.  Judas had been blessed with the close fellowship of the Lord of glory Himself during His earthly ministry, yet he was now transformed into a son of hell! Vigilance against the  </a:t>
            </a:r>
          </a:p>
        </p:txBody>
      </p:sp>
      <p:grpSp>
        <p:nvGrpSpPr>
          <p:cNvPr id="262" name="Group 18"/>
          <p:cNvGrpSpPr/>
          <p:nvPr/>
        </p:nvGrpSpPr>
        <p:grpSpPr>
          <a:xfrm>
            <a:off x="45719" y="-19701"/>
            <a:ext cx="1238715" cy="1468373"/>
            <a:chOff x="0" y="0"/>
            <a:chExt cx="1238713" cy="1468372"/>
          </a:xfrm>
        </p:grpSpPr>
        <p:sp>
          <p:nvSpPr>
            <p:cNvPr id="259" name="TextBox 3"/>
            <p:cNvSpPr txBox="1"/>
            <p:nvPr/>
          </p:nvSpPr>
          <p:spPr>
            <a:xfrm>
              <a:off x="0" y="0"/>
              <a:ext cx="740987"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sp>
          <p:nvSpPr>
            <p:cNvPr id="260" name="TextBox 4"/>
            <p:cNvSpPr txBox="1"/>
            <p:nvPr/>
          </p:nvSpPr>
          <p:spPr>
            <a:xfrm>
              <a:off x="207259" y="358756"/>
              <a:ext cx="759812" cy="71057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B</a:t>
              </a:r>
            </a:p>
          </p:txBody>
        </p:sp>
        <p:sp>
          <p:nvSpPr>
            <p:cNvPr id="261" name="TextBox 5"/>
            <p:cNvSpPr txBox="1"/>
            <p:nvPr/>
          </p:nvSpPr>
          <p:spPr>
            <a:xfrm>
              <a:off x="477454" y="757799"/>
              <a:ext cx="761260"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grpSp>
      <p:sp>
        <p:nvSpPr>
          <p:cNvPr id="263" name="TextBox 21"/>
          <p:cNvSpPr txBox="1"/>
          <p:nvPr/>
        </p:nvSpPr>
        <p:spPr>
          <a:xfrm>
            <a:off x="1829656" y="745634"/>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
        <p:nvSpPr>
          <p:cNvPr id="264" name="Text"/>
          <p:cNvSpPr txBox="1"/>
          <p:nvPr/>
        </p:nvSpPr>
        <p:spPr>
          <a:xfrm>
            <a:off x="1985540" y="-668788"/>
            <a:ext cx="733014" cy="497841"/>
          </a:xfrm>
          <a:prstGeom prst="rect">
            <a:avLst/>
          </a:prstGeom>
          <a:ln w="12700">
            <a:miter lim="400000"/>
          </a:ln>
        </p:spPr>
        <p:txBody>
          <a:bodyPr wrap="none" lIns="45719" rIns="45719">
            <a:spAutoFit/>
          </a:bodyPr>
          <a:lstStyle/>
          <a:p>
            <a:pPr algn="just">
              <a:lnSpc>
                <a:spcPct val="93000"/>
              </a:lnSpc>
              <a:defRPr sz="2700"/>
            </a:pPr>
            <a:endParaRP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58"/>
                                        </p:tgtEl>
                                        <p:attrNameLst>
                                          <p:attrName>style.visibility</p:attrName>
                                        </p:attrNameLst>
                                      </p:cBhvr>
                                      <p:to>
                                        <p:strVal val="visible"/>
                                      </p:to>
                                    </p:set>
                                    <p:anim calcmode="lin" valueType="num">
                                      <p:cBhvr>
                                        <p:cTn id="7" dur="1000" fill="hold"/>
                                        <p:tgtEl>
                                          <p:spTgt spid="258"/>
                                        </p:tgtEl>
                                        <p:attrNameLst>
                                          <p:attrName>ppt_w</p:attrName>
                                        </p:attrNameLst>
                                      </p:cBhvr>
                                      <p:tavLst>
                                        <p:tav tm="0">
                                          <p:val>
                                            <p:fltVal val="0"/>
                                          </p:val>
                                        </p:tav>
                                        <p:tav tm="100000">
                                          <p:val>
                                            <p:strVal val="#ppt_w"/>
                                          </p:val>
                                        </p:tav>
                                      </p:tavLst>
                                    </p:anim>
                                    <p:anim calcmode="lin" valueType="num">
                                      <p:cBhvr>
                                        <p:cTn id="8" dur="1000" fill="hold"/>
                                        <p:tgtEl>
                                          <p:spTgt spid="258"/>
                                        </p:tgtEl>
                                        <p:attrNameLst>
                                          <p:attrName>ppt_h</p:attrName>
                                        </p:attrNameLst>
                                      </p:cBhvr>
                                      <p:tavLst>
                                        <p:tav tm="0">
                                          <p:val>
                                            <p:fltVal val="0"/>
                                          </p:val>
                                        </p:tav>
                                        <p:tav tm="100000">
                                          <p:val>
                                            <p:strVal val="#ppt_h"/>
                                          </p:val>
                                        </p:tav>
                                      </p:tavLst>
                                    </p:anim>
                                    <p:anim calcmode="lin" valueType="num">
                                      <p:cBhvr>
                                        <p:cTn id="9" dur="1000" fill="hold"/>
                                        <p:tgtEl>
                                          <p:spTgt spid="2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 grpId="0"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TextBox 1"/>
          <p:cNvSpPr txBox="1"/>
          <p:nvPr/>
        </p:nvSpPr>
        <p:spPr>
          <a:xfrm>
            <a:off x="656082" y="-197021"/>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6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68" name="TextBox 12"/>
          <p:cNvSpPr txBox="1"/>
          <p:nvPr/>
        </p:nvSpPr>
        <p:spPr>
          <a:xfrm>
            <a:off x="98869" y="1449959"/>
            <a:ext cx="11971973" cy="56736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600"/>
            </a:pPr>
            <a:r>
              <a:rPr lang="en-US" dirty="0"/>
              <a:t>deceptions of the enemy of our souls is a constant imperative. </a:t>
            </a:r>
          </a:p>
          <a:p>
            <a:pPr algn="just">
              <a:lnSpc>
                <a:spcPct val="93000"/>
              </a:lnSpc>
              <a:defRPr sz="2600"/>
            </a:pPr>
            <a:r>
              <a:rPr lang="en-US" dirty="0"/>
              <a:t>       </a:t>
            </a:r>
            <a:r>
              <a:rPr lang="en-US" b="1" dirty="0"/>
              <a:t>Regarding Jesus’s reply to the arresting force</a:t>
            </a:r>
            <a:r>
              <a:rPr lang="en-US" dirty="0"/>
              <a:t>, note that in both verses 5 and 6, the King James Version has the word “he” in italics.  This means that the word is not found in the original Greek text.  Jesus’ actual answer was “I am”.  As mentioned previously, this phrase is often used throughout Gospel According to John to introduce key statements about Christ’s identity and mission.  Jesus used this phrase to identify Himself as Yahweh (John 8: 58), the one true God who appeared to Moses at the burning bush (Exodus 3: 14). </a:t>
            </a:r>
          </a:p>
          <a:p>
            <a:pPr algn="just">
              <a:lnSpc>
                <a:spcPct val="93000"/>
              </a:lnSpc>
              <a:defRPr sz="2600"/>
            </a:pPr>
            <a:r>
              <a:rPr lang="en-US" dirty="0"/>
              <a:t>       </a:t>
            </a:r>
            <a:r>
              <a:rPr lang="en-US" b="1" dirty="0"/>
              <a:t>In an amazing demonstration of the power </a:t>
            </a:r>
            <a:r>
              <a:rPr lang="en-US" dirty="0"/>
              <a:t>of that divine name, the text tells us that when </a:t>
            </a:r>
            <a:r>
              <a:rPr lang="en-US" dirty="0" err="1"/>
              <a:t>when</a:t>
            </a:r>
            <a:r>
              <a:rPr lang="en-US" dirty="0"/>
              <a:t> Jesus answered them with the declaration “I am”, the arresting large group of people who could become violent staggered backward and fell to the ground, literally knocked off their feet.  And this was just a small intimation of His divine identity.  When He comes again, “He shall smite the earth with the rod of His mouth” (Isaiah 11:  4; and II Thess. 2: 8</a:t>
            </a:r>
            <a:r>
              <a:rPr lang="en-US"/>
              <a:t>).   </a:t>
            </a:r>
            <a:endParaRPr lang="en-US" dirty="0"/>
          </a:p>
          <a:p>
            <a:pPr algn="just">
              <a:lnSpc>
                <a:spcPct val="93000"/>
              </a:lnSpc>
              <a:defRPr sz="2600"/>
            </a:pPr>
            <a:r>
              <a:rPr lang="en-US" dirty="0"/>
              <a:t>       </a:t>
            </a:r>
          </a:p>
        </p:txBody>
      </p:sp>
      <p:grpSp>
        <p:nvGrpSpPr>
          <p:cNvPr id="272" name="Group 18"/>
          <p:cNvGrpSpPr/>
          <p:nvPr/>
        </p:nvGrpSpPr>
        <p:grpSpPr>
          <a:xfrm>
            <a:off x="45719" y="-1"/>
            <a:ext cx="1222095" cy="747633"/>
            <a:chOff x="0" y="0"/>
            <a:chExt cx="1222093" cy="747632"/>
          </a:xfrm>
        </p:grpSpPr>
        <p:sp>
          <p:nvSpPr>
            <p:cNvPr id="26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7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73" name="TextBox 21"/>
          <p:cNvSpPr txBox="1"/>
          <p:nvPr/>
        </p:nvSpPr>
        <p:spPr>
          <a:xfrm>
            <a:off x="1503853" y="78487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68"/>
                                        </p:tgtEl>
                                        <p:attrNameLst>
                                          <p:attrName>style.visibility</p:attrName>
                                        </p:attrNameLst>
                                      </p:cBhvr>
                                      <p:to>
                                        <p:strVal val="visible"/>
                                      </p:to>
                                    </p:set>
                                    <p:anim calcmode="lin" valueType="num">
                                      <p:cBhvr>
                                        <p:cTn id="7" dur="1000" fill="hold"/>
                                        <p:tgtEl>
                                          <p:spTgt spid="268"/>
                                        </p:tgtEl>
                                        <p:attrNameLst>
                                          <p:attrName>ppt_w</p:attrName>
                                        </p:attrNameLst>
                                      </p:cBhvr>
                                      <p:tavLst>
                                        <p:tav tm="0">
                                          <p:val>
                                            <p:fltVal val="0"/>
                                          </p:val>
                                        </p:tav>
                                        <p:tav tm="100000">
                                          <p:val>
                                            <p:strVal val="#ppt_w"/>
                                          </p:val>
                                        </p:tav>
                                      </p:tavLst>
                                    </p:anim>
                                    <p:anim calcmode="lin" valueType="num">
                                      <p:cBhvr>
                                        <p:cTn id="8" dur="1000" fill="hold"/>
                                        <p:tgtEl>
                                          <p:spTgt spid="268"/>
                                        </p:tgtEl>
                                        <p:attrNameLst>
                                          <p:attrName>ppt_h</p:attrName>
                                        </p:attrNameLst>
                                      </p:cBhvr>
                                      <p:tavLst>
                                        <p:tav tm="0">
                                          <p:val>
                                            <p:fltVal val="0"/>
                                          </p:val>
                                        </p:tav>
                                        <p:tav tm="100000">
                                          <p:val>
                                            <p:strVal val="#ppt_h"/>
                                          </p:val>
                                        </p:tav>
                                      </p:tavLst>
                                    </p:anim>
                                    <p:anim calcmode="lin" valueType="num">
                                      <p:cBhvr>
                                        <p:cTn id="9" dur="1000" fill="hold"/>
                                        <p:tgtEl>
                                          <p:spTgt spid="26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 grpId="0"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76"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77" name="TextBox 12"/>
          <p:cNvSpPr txBox="1"/>
          <p:nvPr/>
        </p:nvSpPr>
        <p:spPr>
          <a:xfrm>
            <a:off x="98869" y="1419149"/>
            <a:ext cx="11971973"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       “</a:t>
            </a:r>
            <a:r>
              <a:rPr lang="en-US" b="1" dirty="0"/>
              <a:t>This scene is one of the most dramatic </a:t>
            </a:r>
            <a:r>
              <a:rPr lang="en-US" dirty="0"/>
              <a:t>of the many dramatic scenes in this Gospel account.  On the one hand we see Judas and his ‘army’, representative of the world which is tainted by evil in its religion and its politics, and relies upon physical force to achieve its objects.  On the other hand we are confronted with Jesus unarmed, </a:t>
            </a:r>
            <a:r>
              <a:rPr lang="en-US" dirty="0" err="1"/>
              <a:t>unbefriended</a:t>
            </a:r>
            <a:r>
              <a:rPr lang="en-US" dirty="0"/>
              <a:t> and apparently helpless in the face of overwhelming opposition, but having at His command invisible divine resources in virtue of His complete obedience to His heavenly Father.  In consequence, His victory is assured in this last assault upon the citadel of evil” (Tasker). </a:t>
            </a:r>
          </a:p>
          <a:p>
            <a:pPr algn="just">
              <a:lnSpc>
                <a:spcPct val="93000"/>
              </a:lnSpc>
              <a:defRPr sz="2700"/>
            </a:pPr>
            <a:r>
              <a:rPr lang="en-US" dirty="0"/>
              <a:t>    </a:t>
            </a:r>
            <a:r>
              <a:rPr lang="en-US" b="1" dirty="0"/>
              <a:t>   An extension of protection (John 18: 7-9).  </a:t>
            </a:r>
            <a:r>
              <a:rPr lang="en-US" dirty="0"/>
              <a:t>In some sense, Jesus was toying with His adversaries.  They had approached Him with the earthly menace of armor and swords, and He had flattened them with a single word!  Since their sudden loss of verticality seemed to leave them speechless, Jesus again asked them, “Whom seek ye?” as they struggled to regain their feet.  It was almost a wry challenge:  “What's </a:t>
            </a:r>
          </a:p>
        </p:txBody>
      </p:sp>
      <p:grpSp>
        <p:nvGrpSpPr>
          <p:cNvPr id="281" name="Group 18"/>
          <p:cNvGrpSpPr/>
          <p:nvPr/>
        </p:nvGrpSpPr>
        <p:grpSpPr>
          <a:xfrm>
            <a:off x="45719" y="-1"/>
            <a:ext cx="1222095" cy="747633"/>
            <a:chOff x="0" y="0"/>
            <a:chExt cx="1222093" cy="747632"/>
          </a:xfrm>
        </p:grpSpPr>
        <p:sp>
          <p:nvSpPr>
            <p:cNvPr id="278"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9"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0"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82" name="TextBox 21"/>
          <p:cNvSpPr txBox="1"/>
          <p:nvPr/>
        </p:nvSpPr>
        <p:spPr>
          <a:xfrm>
            <a:off x="1492708" y="83718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77"/>
                                        </p:tgtEl>
                                        <p:attrNameLst>
                                          <p:attrName>style.visibility</p:attrName>
                                        </p:attrNameLst>
                                      </p:cBhvr>
                                      <p:to>
                                        <p:strVal val="visible"/>
                                      </p:to>
                                    </p:set>
                                    <p:anim calcmode="lin" valueType="num">
                                      <p:cBhvr>
                                        <p:cTn id="7" dur="1000" fill="hold"/>
                                        <p:tgtEl>
                                          <p:spTgt spid="277"/>
                                        </p:tgtEl>
                                        <p:attrNameLst>
                                          <p:attrName>ppt_w</p:attrName>
                                        </p:attrNameLst>
                                      </p:cBhvr>
                                      <p:tavLst>
                                        <p:tav tm="0">
                                          <p:val>
                                            <p:fltVal val="0"/>
                                          </p:val>
                                        </p:tav>
                                        <p:tav tm="100000">
                                          <p:val>
                                            <p:strVal val="#ppt_w"/>
                                          </p:val>
                                        </p:tav>
                                      </p:tavLst>
                                    </p:anim>
                                    <p:anim calcmode="lin" valueType="num">
                                      <p:cBhvr>
                                        <p:cTn id="8" dur="1000" fill="hold"/>
                                        <p:tgtEl>
                                          <p:spTgt spid="277"/>
                                        </p:tgtEl>
                                        <p:attrNameLst>
                                          <p:attrName>ppt_h</p:attrName>
                                        </p:attrNameLst>
                                      </p:cBhvr>
                                      <p:tavLst>
                                        <p:tav tm="0">
                                          <p:val>
                                            <p:fltVal val="0"/>
                                          </p:val>
                                        </p:tav>
                                        <p:tav tm="100000">
                                          <p:val>
                                            <p:strVal val="#ppt_h"/>
                                          </p:val>
                                        </p:tav>
                                      </p:tavLst>
                                    </p:anim>
                                    <p:anim calcmode="lin" valueType="num">
                                      <p:cBhvr>
                                        <p:cTn id="9" dur="1000" fill="hold"/>
                                        <p:tgtEl>
                                          <p:spTgt spid="27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 grpId="0"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TextBox 1"/>
          <p:cNvSpPr txBox="1"/>
          <p:nvPr/>
        </p:nvSpPr>
        <p:spPr>
          <a:xfrm>
            <a:off x="551448" y="-314734"/>
            <a:ext cx="11531441" cy="9169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latin typeface="Monotype Corsiva"/>
                <a:ea typeface="Monotype Corsiva"/>
                <a:cs typeface="Monotype Corsiva"/>
                <a:sym typeface="Monotype Corsiva"/>
              </a:defRPr>
            </a:lvl1pPr>
          </a:lstStyle>
          <a:p>
            <a:r>
              <a:t>“Open Church – Open Bible”</a:t>
            </a:r>
          </a:p>
        </p:txBody>
      </p:sp>
      <p:pic>
        <p:nvPicPr>
          <p:cNvPr id="285"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86" name="TextBox 12"/>
          <p:cNvSpPr txBox="1"/>
          <p:nvPr/>
        </p:nvSpPr>
        <p:spPr>
          <a:xfrm>
            <a:off x="98856" y="1125540"/>
            <a:ext cx="11971974" cy="58881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the matter with you, didn't you hear Me the first time?”</a:t>
            </a:r>
          </a:p>
          <a:p>
            <a:pPr algn="just">
              <a:lnSpc>
                <a:spcPct val="93000"/>
              </a:lnSpc>
              <a:defRPr sz="2700"/>
            </a:pPr>
            <a:r>
              <a:rPr lang="en-US" b="1" dirty="0"/>
              <a:t>       In a further demonstration of His divine authority</a:t>
            </a:r>
            <a:r>
              <a:rPr lang="en-US" dirty="0"/>
              <a:t>, Jesus commanded the large group of people to allow His disciples to go their way.  Since the officers had admitted to be seeking only Jesus, then He would be the only one they arrested.  His disciples would go free.  From an earthly perspective, Jesus was in no position to bargain with the armed contingent of soldiers.  But as the Son of God, He was in complete control of the situation, as always.  The soldiers complied without a hint of objection or protest. </a:t>
            </a:r>
          </a:p>
          <a:p>
            <a:pPr algn="just">
              <a:lnSpc>
                <a:spcPct val="93000"/>
              </a:lnSpc>
              <a:defRPr sz="2700"/>
            </a:pPr>
            <a:r>
              <a:rPr lang="en-US" dirty="0"/>
              <a:t>       </a:t>
            </a:r>
            <a:r>
              <a:rPr lang="en-US" b="1" dirty="0"/>
              <a:t>The reason Jesus commanded His persecutors </a:t>
            </a:r>
            <a:r>
              <a:rPr lang="en-US" dirty="0"/>
              <a:t>to let His disciples go was to fill the prophecy He Himself had spoken about a year earlier in John 6: 39: “Of all which He had given me I should lose nothing”.  As for Judas, he had never been one of those given to Jesus by the Father--he had never really been a true disciple, since he was of the devil. </a:t>
            </a:r>
          </a:p>
          <a:p>
            <a:pPr algn="just">
              <a:lnSpc>
                <a:spcPct val="93000"/>
              </a:lnSpc>
              <a:defRPr sz="2700"/>
            </a:pPr>
            <a:r>
              <a:rPr lang="en-US" b="1" dirty="0"/>
              <a:t>       God has absolute, sovereign foreknowledge </a:t>
            </a:r>
            <a:r>
              <a:rPr lang="en-US" dirty="0"/>
              <a:t>of all events that come to    </a:t>
            </a:r>
          </a:p>
          <a:p>
            <a:pPr algn="just">
              <a:lnSpc>
                <a:spcPct val="93000"/>
              </a:lnSpc>
              <a:defRPr sz="2700"/>
            </a:pPr>
            <a:r>
              <a:rPr lang="en-US" dirty="0"/>
              <a:t>    </a:t>
            </a:r>
            <a:r>
              <a:rPr dirty="0"/>
              <a:t>                    </a:t>
            </a:r>
          </a:p>
        </p:txBody>
      </p:sp>
      <p:grpSp>
        <p:nvGrpSpPr>
          <p:cNvPr id="290" name="Group 18"/>
          <p:cNvGrpSpPr/>
          <p:nvPr/>
        </p:nvGrpSpPr>
        <p:grpSpPr>
          <a:xfrm>
            <a:off x="19561" y="-156952"/>
            <a:ext cx="1222095" cy="747633"/>
            <a:chOff x="0" y="0"/>
            <a:chExt cx="1222093" cy="747632"/>
          </a:xfrm>
        </p:grpSpPr>
        <p:sp>
          <p:nvSpPr>
            <p:cNvPr id="287"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88"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9"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91" name="TextBox 21"/>
          <p:cNvSpPr txBox="1"/>
          <p:nvPr/>
        </p:nvSpPr>
        <p:spPr>
          <a:xfrm>
            <a:off x="1492708" y="58868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86"/>
                                        </p:tgtEl>
                                        <p:attrNameLst>
                                          <p:attrName>style.visibility</p:attrName>
                                        </p:attrNameLst>
                                      </p:cBhvr>
                                      <p:to>
                                        <p:strVal val="visible"/>
                                      </p:to>
                                    </p:set>
                                    <p:anim calcmode="lin" valueType="num">
                                      <p:cBhvr>
                                        <p:cTn id="7" dur="1000" fill="hold"/>
                                        <p:tgtEl>
                                          <p:spTgt spid="286"/>
                                        </p:tgtEl>
                                        <p:attrNameLst>
                                          <p:attrName>ppt_w</p:attrName>
                                        </p:attrNameLst>
                                      </p:cBhvr>
                                      <p:tavLst>
                                        <p:tav tm="0">
                                          <p:val>
                                            <p:fltVal val="0"/>
                                          </p:val>
                                        </p:tav>
                                        <p:tav tm="100000">
                                          <p:val>
                                            <p:strVal val="#ppt_w"/>
                                          </p:val>
                                        </p:tav>
                                      </p:tavLst>
                                    </p:anim>
                                    <p:anim calcmode="lin" valueType="num">
                                      <p:cBhvr>
                                        <p:cTn id="8" dur="1000" fill="hold"/>
                                        <p:tgtEl>
                                          <p:spTgt spid="286"/>
                                        </p:tgtEl>
                                        <p:attrNameLst>
                                          <p:attrName>ppt_h</p:attrName>
                                        </p:attrNameLst>
                                      </p:cBhvr>
                                      <p:tavLst>
                                        <p:tav tm="0">
                                          <p:val>
                                            <p:fltVal val="0"/>
                                          </p:val>
                                        </p:tav>
                                        <p:tav tm="100000">
                                          <p:val>
                                            <p:strVal val="#ppt_h"/>
                                          </p:val>
                                        </p:tav>
                                      </p:tavLst>
                                    </p:anim>
                                    <p:anim calcmode="lin" valueType="num">
                                      <p:cBhvr>
                                        <p:cTn id="9" dur="1000" fill="hold"/>
                                        <p:tgtEl>
                                          <p:spTgt spid="28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3" name="Picture 26" descr="Picture 26"/>
          <p:cNvPicPr>
            <a:picLocks noChangeAspect="1"/>
          </p:cNvPicPr>
          <p:nvPr/>
        </p:nvPicPr>
        <p:blipFill>
          <a:blip r:embed="rId2"/>
          <a:srcRect l="8131" t="74303" b="11529"/>
          <a:stretch>
            <a:fillRect/>
          </a:stretch>
        </p:blipFill>
        <p:spPr>
          <a:xfrm>
            <a:off x="-919430" y="5679118"/>
            <a:ext cx="15099232" cy="1205646"/>
          </a:xfrm>
          <a:prstGeom prst="rect">
            <a:avLst/>
          </a:prstGeom>
          <a:ln w="12700">
            <a:miter lim="400000"/>
          </a:ln>
        </p:spPr>
      </p:pic>
      <p:sp>
        <p:nvSpPr>
          <p:cNvPr id="294"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95" name="TextBox 12"/>
          <p:cNvSpPr txBox="1"/>
          <p:nvPr/>
        </p:nvSpPr>
        <p:spPr>
          <a:xfrm>
            <a:off x="214647" y="1421726"/>
            <a:ext cx="11762705" cy="58881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pass (Isaiah 46: 10).  A. W. Tozer likened God's predetermined purposes to an ocean liner.  The people on the ship can do as they please, but they cannot alter the direction of the ship or its final destination.  “Both freedom and sovereignty are present here and they do not contradict each other.  So it is, I believe with man's freedom and the sovereignty of God” (Tozer, The Knowledge of the Holy, Harper).</a:t>
            </a:r>
          </a:p>
          <a:p>
            <a:pPr algn="just">
              <a:lnSpc>
                <a:spcPct val="93000"/>
              </a:lnSpc>
              <a:defRPr sz="2700"/>
            </a:pPr>
            <a:r>
              <a:rPr lang="en-US" b="1" dirty="0"/>
              <a:t>       Jesus displays meekness (John 18: 6-11)</a:t>
            </a:r>
            <a:r>
              <a:rPr lang="en-US" dirty="0"/>
              <a:t>.  When Jesus answered, “I am He”, the soldiers fell backward to the ground (vs. 6).  More seems to be going on here than just simple surprise at Jesus’ direct answer.  Whether or not they perceived who they were actually dealing with, it seems that at His moment of greatest human weakness, His power was evident in a remarkable way. </a:t>
            </a:r>
          </a:p>
          <a:p>
            <a:pPr algn="just">
              <a:lnSpc>
                <a:spcPct val="93000"/>
              </a:lnSpc>
              <a:defRPr sz="2700"/>
            </a:pPr>
            <a:r>
              <a:rPr lang="en-US" b="1" dirty="0"/>
              <a:t>       Jesus asked them again who they were seeking</a:t>
            </a:r>
            <a:r>
              <a:rPr lang="en-US" dirty="0"/>
              <a:t>, and they again said they were looking for Jesus of Nazareth.  Jesus responded by saying that He had already told them that He was the one they were looking for.  He told the arresting officers to let the others go since they had twice said they sought Him alone. </a:t>
            </a:r>
          </a:p>
          <a:p>
            <a:pPr algn="just">
              <a:lnSpc>
                <a:spcPct val="93000"/>
              </a:lnSpc>
              <a:defRPr sz="2700"/>
            </a:pPr>
            <a:r>
              <a:rPr lang="en-US" dirty="0"/>
              <a:t>  </a:t>
            </a:r>
            <a:endParaRPr dirty="0"/>
          </a:p>
        </p:txBody>
      </p:sp>
      <p:grpSp>
        <p:nvGrpSpPr>
          <p:cNvPr id="299" name="Group 16"/>
          <p:cNvGrpSpPr/>
          <p:nvPr/>
        </p:nvGrpSpPr>
        <p:grpSpPr>
          <a:xfrm>
            <a:off x="45719" y="-1"/>
            <a:ext cx="1222095" cy="747633"/>
            <a:chOff x="0" y="0"/>
            <a:chExt cx="1222093" cy="747632"/>
          </a:xfrm>
        </p:grpSpPr>
        <p:sp>
          <p:nvSpPr>
            <p:cNvPr id="296"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97"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98"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0" name="TextBox 15"/>
          <p:cNvSpPr txBox="1"/>
          <p:nvPr/>
        </p:nvSpPr>
        <p:spPr>
          <a:xfrm>
            <a:off x="1503853" y="93364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Arrest</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95"/>
                                        </p:tgtEl>
                                        <p:attrNameLst>
                                          <p:attrName>style.visibility</p:attrName>
                                        </p:attrNameLst>
                                      </p:cBhvr>
                                      <p:to>
                                        <p:strVal val="visible"/>
                                      </p:to>
                                    </p:set>
                                    <p:anim calcmode="lin" valueType="num">
                                      <p:cBhvr>
                                        <p:cTn id="7" dur="500" fill="hold"/>
                                        <p:tgtEl>
                                          <p:spTgt spid="295"/>
                                        </p:tgtEl>
                                        <p:attrNameLst>
                                          <p:attrName>ppt_x</p:attrName>
                                        </p:attrNameLst>
                                      </p:cBhvr>
                                      <p:tavLst>
                                        <p:tav tm="0">
                                          <p:val>
                                            <p:strVal val="#ppt_x"/>
                                          </p:val>
                                        </p:tav>
                                        <p:tav tm="100000">
                                          <p:val>
                                            <p:strVal val="#ppt_x"/>
                                          </p:val>
                                        </p:tav>
                                      </p:tavLst>
                                    </p:anim>
                                    <p:anim calcmode="lin" valueType="num">
                                      <p:cBhvr>
                                        <p:cTn id="8" dur="500" fill="hold"/>
                                        <p:tgtEl>
                                          <p:spTgt spid="2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 name="Picture 4" descr="Picture 4"/>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40" name="Picture 15" descr="Picture 15"/>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43" name="Picture 18"/>
          <p:cNvGrpSpPr/>
          <p:nvPr/>
        </p:nvGrpSpPr>
        <p:grpSpPr>
          <a:xfrm>
            <a:off x="3307079" y="340890"/>
            <a:ext cx="5577842" cy="3056859"/>
            <a:chOff x="0" y="0"/>
            <a:chExt cx="5577840" cy="3056857"/>
          </a:xfrm>
        </p:grpSpPr>
        <p:sp>
          <p:nvSpPr>
            <p:cNvPr id="141"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42"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pic>
        <p:nvPicPr>
          <p:cNvPr id="144" name="Picture 5" descr="Picture 5"/>
          <p:cNvPicPr>
            <a:picLocks noChangeAspect="1"/>
          </p:cNvPicPr>
          <p:nvPr/>
        </p:nvPicPr>
        <p:blipFill>
          <a:blip r:embed="rId4"/>
          <a:srcRect l="7734" t="70000" b="15833"/>
          <a:stretch>
            <a:fillRect/>
          </a:stretch>
        </p:blipFill>
        <p:spPr>
          <a:xfrm>
            <a:off x="-47625" y="6110368"/>
            <a:ext cx="12264124" cy="971551"/>
          </a:xfrm>
          <a:prstGeom prst="rect">
            <a:avLst/>
          </a:prstGeom>
          <a:ln w="12700">
            <a:miter lim="400000"/>
          </a:ln>
        </p:spPr>
      </p:pic>
      <p:sp>
        <p:nvSpPr>
          <p:cNvPr id="145" name="TextBox 17"/>
          <p:cNvSpPr txBox="1"/>
          <p:nvPr/>
        </p:nvSpPr>
        <p:spPr>
          <a:xfrm>
            <a:off x="202480" y="3260628"/>
            <a:ext cx="11787040" cy="35372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4000"/>
              </a:lnSpc>
              <a:defRPr sz="7000">
                <a:latin typeface="&amp;Championship"/>
                <a:ea typeface="&amp;Championship"/>
                <a:cs typeface="&amp;Championship"/>
                <a:sym typeface="&amp;Championship"/>
              </a:defRPr>
            </a:pPr>
            <a:r>
              <a:rPr sz="6200" dirty="0"/>
              <a:t>Sunday Church School </a:t>
            </a:r>
            <a:r>
              <a:rPr dirty="0"/>
              <a:t> </a:t>
            </a:r>
          </a:p>
          <a:p>
            <a:pPr algn="ctr">
              <a:lnSpc>
                <a:spcPct val="114000"/>
              </a:lnSpc>
              <a:defRPr sz="6200">
                <a:latin typeface="&amp;Championship"/>
                <a:ea typeface="&amp;Championship"/>
                <a:cs typeface="&amp;Championship"/>
                <a:sym typeface="&amp;Championship"/>
              </a:defRPr>
            </a:pPr>
            <a:r>
              <a:rPr lang="en-US" dirty="0"/>
              <a:t>JANUARY 30</a:t>
            </a:r>
            <a:r>
              <a:rPr dirty="0"/>
              <a:t>, 202</a:t>
            </a:r>
            <a:r>
              <a:rPr lang="en-US" dirty="0"/>
              <a:t>2</a:t>
            </a:r>
            <a:endParaRPr dirty="0"/>
          </a:p>
          <a:p>
            <a:pPr algn="ctr">
              <a:lnSpc>
                <a:spcPct val="90000"/>
              </a:lnSpc>
              <a:defRPr sz="4000"/>
            </a:pPr>
            <a:r>
              <a:rPr dirty="0"/>
              <a:t>“</a:t>
            </a:r>
            <a:r>
              <a:rPr lang="en-US" dirty="0"/>
              <a:t>Jesus’ Arrest</a:t>
            </a:r>
            <a:r>
              <a:rPr dirty="0"/>
              <a:t>”</a:t>
            </a:r>
          </a:p>
          <a:p>
            <a:pPr algn="ctr">
              <a:lnSpc>
                <a:spcPct val="90000"/>
              </a:lnSpc>
              <a:defRPr sz="4000"/>
            </a:pPr>
            <a:r>
              <a:rPr dirty="0"/>
              <a:t> </a:t>
            </a:r>
            <a:r>
              <a:rPr lang="en-US" dirty="0"/>
              <a:t>John 18: 1-13</a:t>
            </a:r>
            <a:r>
              <a:rPr dirty="0"/>
              <a:t> </a:t>
            </a:r>
          </a:p>
        </p:txBody>
      </p:sp>
    </p:spTree>
  </p:cSld>
  <p:clrMapOvr>
    <a:masterClrMapping/>
  </p:clrMapOvr>
  <mc:AlternateContent xmlns:mc="http://schemas.openxmlformats.org/markup-compatibility/2006" xmlns:p14="http://schemas.microsoft.com/office/powerpoint/2010/main">
    <mc:Choice Requires="p14">
      <p:transition spd="slow" p14:dur="1200">
        <p14:doors dir="vert"/>
      </p:transition>
    </mc:Choice>
    <mc:Fallback xmlns="" xmlns:m="http://schemas.openxmlformats.org/officeDocument/2006/math" xmlns:a14="http://schemas.microsoft.com/office/drawing/2010/main">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Picture 26" descr="Picture 26"/>
          <p:cNvPicPr>
            <a:picLocks noChangeAspect="1"/>
          </p:cNvPicPr>
          <p:nvPr/>
        </p:nvPicPr>
        <p:blipFill>
          <a:blip r:embed="rId2"/>
          <a:srcRect l="8131" t="74303" b="11529"/>
          <a:stretch>
            <a:fillRect/>
          </a:stretch>
        </p:blipFill>
        <p:spPr>
          <a:xfrm>
            <a:off x="-1251033" y="5525560"/>
            <a:ext cx="15099233" cy="1205645"/>
          </a:xfrm>
          <a:prstGeom prst="rect">
            <a:avLst/>
          </a:prstGeom>
          <a:ln w="12700">
            <a:miter lim="400000"/>
          </a:ln>
        </p:spPr>
      </p:pic>
      <p:sp>
        <p:nvSpPr>
          <p:cNvPr id="303"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04" name="TextBox 12"/>
          <p:cNvSpPr txBox="1"/>
          <p:nvPr/>
        </p:nvSpPr>
        <p:spPr>
          <a:xfrm>
            <a:off x="220026" y="1538830"/>
            <a:ext cx="11971974" cy="3988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387684" indent="-387684" algn="just">
              <a:lnSpc>
                <a:spcPct val="97000"/>
              </a:lnSpc>
              <a:buSzPct val="100000"/>
              <a:buAutoNum type="arabicPeriod"/>
              <a:defRPr sz="2900"/>
            </a:pPr>
            <a:r>
              <a:rPr lang="en-US" dirty="0"/>
              <a:t>When we follow Jesus, we can expect to face formidable opposition (John 18: 1-3). </a:t>
            </a:r>
          </a:p>
          <a:p>
            <a:pPr marL="387684" indent="-387684" algn="just">
              <a:lnSpc>
                <a:spcPct val="97000"/>
              </a:lnSpc>
              <a:buSzPct val="100000"/>
              <a:buAutoNum type="arabicPeriod"/>
              <a:defRPr sz="2900"/>
            </a:pPr>
            <a:r>
              <a:rPr lang="en-US" dirty="0"/>
              <a:t>We can boldly meet adversity in the Lord’s strength (verses 4-5). </a:t>
            </a:r>
          </a:p>
          <a:p>
            <a:pPr marL="387684" indent="-387684" algn="just">
              <a:lnSpc>
                <a:spcPct val="97000"/>
              </a:lnSpc>
              <a:buSzPct val="100000"/>
              <a:buAutoNum type="arabicPeriod"/>
              <a:defRPr sz="2900"/>
            </a:pPr>
            <a:r>
              <a:rPr lang="en-US" dirty="0"/>
              <a:t>We should not be afraid to declare to others who we are--that we belong to Jesus (verses 6-7). </a:t>
            </a:r>
          </a:p>
          <a:p>
            <a:pPr marL="387684" indent="-387684" algn="just">
              <a:lnSpc>
                <a:spcPct val="97000"/>
              </a:lnSpc>
              <a:buSzPct val="100000"/>
              <a:buAutoNum type="arabicPeriod"/>
              <a:defRPr sz="2900"/>
            </a:pPr>
            <a:r>
              <a:rPr lang="en-US" dirty="0"/>
              <a:t>We can take courage that Jesus has taken responsibility for our security in Him (verses 8-9).  </a:t>
            </a:r>
          </a:p>
          <a:p>
            <a:pPr marL="387684" indent="-387684" algn="just">
              <a:lnSpc>
                <a:spcPct val="97000"/>
              </a:lnSpc>
              <a:buSzPct val="100000"/>
              <a:buAutoNum type="arabicPeriod"/>
              <a:defRPr sz="2900"/>
            </a:pPr>
            <a:r>
              <a:rPr lang="en-US" dirty="0"/>
              <a:t>The Lord's interests are not served by rashness on our part (verses 10-11).   </a:t>
            </a:r>
          </a:p>
          <a:p>
            <a:pPr marL="387684" indent="-387684" algn="just">
              <a:lnSpc>
                <a:spcPct val="97000"/>
              </a:lnSpc>
              <a:buSzPct val="100000"/>
              <a:buAutoNum type="arabicPeriod"/>
              <a:defRPr sz="2900"/>
            </a:pPr>
            <a:r>
              <a:rPr lang="en-US" dirty="0"/>
              <a:t>Jesus is with us in our trials, although He stood alone in His (verses 12-13). </a:t>
            </a:r>
            <a:endParaRPr dirty="0"/>
          </a:p>
        </p:txBody>
      </p:sp>
      <p:grpSp>
        <p:nvGrpSpPr>
          <p:cNvPr id="308" name="Group 16"/>
          <p:cNvGrpSpPr/>
          <p:nvPr/>
        </p:nvGrpSpPr>
        <p:grpSpPr>
          <a:xfrm rot="21532646">
            <a:off x="38852" y="67"/>
            <a:ext cx="1222095" cy="747633"/>
            <a:chOff x="0" y="0"/>
            <a:chExt cx="1222093" cy="747632"/>
          </a:xfrm>
        </p:grpSpPr>
        <p:sp>
          <p:nvSpPr>
            <p:cNvPr id="30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0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0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9" name="TextBox 15"/>
          <p:cNvSpPr txBox="1"/>
          <p:nvPr/>
        </p:nvSpPr>
        <p:spPr>
          <a:xfrm>
            <a:off x="1706375" y="824864"/>
            <a:ext cx="9184294" cy="624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500" b="1">
                <a:solidFill>
                  <a:srgbClr val="FF0000"/>
                </a:solidFill>
              </a:defRPr>
            </a:lvl1pPr>
          </a:lstStyle>
          <a:p>
            <a:r>
              <a:t> Practical Points</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04"/>
                                        </p:tgtEl>
                                        <p:attrNameLst>
                                          <p:attrName>style.visibility</p:attrName>
                                        </p:attrNameLst>
                                      </p:cBhvr>
                                      <p:to>
                                        <p:strVal val="visible"/>
                                      </p:to>
                                    </p:set>
                                    <p:anim calcmode="lin" valueType="num">
                                      <p:cBhvr>
                                        <p:cTn id="7" dur="500" fill="hold"/>
                                        <p:tgtEl>
                                          <p:spTgt spid="304"/>
                                        </p:tgtEl>
                                        <p:attrNameLst>
                                          <p:attrName>ppt_x</p:attrName>
                                        </p:attrNameLst>
                                      </p:cBhvr>
                                      <p:tavLst>
                                        <p:tav tm="0">
                                          <p:val>
                                            <p:strVal val="#ppt_x"/>
                                          </p:val>
                                        </p:tav>
                                        <p:tav tm="100000">
                                          <p:val>
                                            <p:strVal val="#ppt_x"/>
                                          </p:val>
                                        </p:tav>
                                      </p:tavLst>
                                    </p:anim>
                                    <p:anim calcmode="lin" valueType="num">
                                      <p:cBhvr>
                                        <p:cTn id="8" dur="500" fill="hold"/>
                                        <p:tgtEl>
                                          <p:spTgt spid="3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 grpId="0"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1" name="Picture 26" descr="Picture 26"/>
          <p:cNvPicPr>
            <a:picLocks noChangeAspect="1"/>
          </p:cNvPicPr>
          <p:nvPr/>
        </p:nvPicPr>
        <p:blipFill>
          <a:blip r:embed="rId2"/>
          <a:srcRect l="8131" t="74303" b="11529"/>
          <a:stretch>
            <a:fillRect/>
          </a:stretch>
        </p:blipFill>
        <p:spPr>
          <a:xfrm>
            <a:off x="-1024065" y="5679118"/>
            <a:ext cx="15099233" cy="1205646"/>
          </a:xfrm>
          <a:prstGeom prst="rect">
            <a:avLst/>
          </a:prstGeom>
          <a:ln w="12700">
            <a:miter lim="400000"/>
          </a:ln>
        </p:spPr>
      </p:pic>
      <p:sp>
        <p:nvSpPr>
          <p:cNvPr id="312"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13" name="TextBox 12"/>
          <p:cNvSpPr txBox="1"/>
          <p:nvPr/>
        </p:nvSpPr>
        <p:spPr>
          <a:xfrm>
            <a:off x="110013" y="1806451"/>
            <a:ext cx="11971974" cy="4662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401052" indent="-401052">
              <a:lnSpc>
                <a:spcPct val="90000"/>
              </a:lnSpc>
              <a:buSzPct val="100000"/>
              <a:buAutoNum type="arabicPeriod"/>
              <a:defRPr sz="3000"/>
            </a:pPr>
            <a:r>
              <a:rPr lang="en-US" dirty="0"/>
              <a:t>What was the name of the garden where Jesus and His disciples went? What motivations may have lain behind Judas’s betrayal?  </a:t>
            </a:r>
          </a:p>
          <a:p>
            <a:pPr>
              <a:lnSpc>
                <a:spcPct val="90000"/>
              </a:lnSpc>
              <a:buSzPct val="100000"/>
              <a:defRPr sz="3000"/>
            </a:pPr>
            <a:endParaRPr dirty="0"/>
          </a:p>
          <a:p>
            <a:pPr>
              <a:lnSpc>
                <a:spcPct val="90000"/>
              </a:lnSpc>
              <a:defRPr sz="3000"/>
            </a:pPr>
            <a:r>
              <a:rPr dirty="0"/>
              <a:t>2.  </a:t>
            </a:r>
            <a:r>
              <a:rPr lang="en-US" dirty="0"/>
              <a:t>How do we know that Judas’s act was premeditated?  What was the size of the force involved in Jesus’ arrest?  </a:t>
            </a:r>
            <a:endParaRPr dirty="0"/>
          </a:p>
          <a:p>
            <a:pPr>
              <a:lnSpc>
                <a:spcPct val="90000"/>
              </a:lnSpc>
              <a:defRPr sz="3000"/>
            </a:pPr>
            <a:endParaRPr dirty="0"/>
          </a:p>
          <a:p>
            <a:pPr>
              <a:lnSpc>
                <a:spcPct val="90000"/>
              </a:lnSpc>
              <a:defRPr sz="3000"/>
            </a:pPr>
            <a:r>
              <a:rPr dirty="0"/>
              <a:t>3.  </a:t>
            </a:r>
            <a:r>
              <a:rPr lang="en-US" dirty="0"/>
              <a:t>What two adversarial groups collaborated to rid themselves of Jesus? What caused those sent to arrest Jesus to fall backward to the ground?    </a:t>
            </a:r>
          </a:p>
          <a:p>
            <a:pPr>
              <a:lnSpc>
                <a:spcPct val="90000"/>
              </a:lnSpc>
              <a:defRPr sz="3000"/>
            </a:pPr>
            <a:endParaRPr lang="en-US" dirty="0"/>
          </a:p>
          <a:p>
            <a:pPr>
              <a:lnSpc>
                <a:spcPct val="90000"/>
              </a:lnSpc>
              <a:defRPr sz="3000"/>
            </a:pPr>
            <a:r>
              <a:rPr lang="en-US" dirty="0"/>
              <a:t>4.  Why did Jesus command </a:t>
            </a:r>
            <a:r>
              <a:rPr lang="en-US"/>
              <a:t>that His </a:t>
            </a:r>
            <a:r>
              <a:rPr lang="en-US" dirty="0"/>
              <a:t>disciples be allowed to go free</a:t>
            </a:r>
            <a:r>
              <a:rPr lang="en-US"/>
              <a:t>?  Who </a:t>
            </a:r>
            <a:r>
              <a:rPr lang="en-US" dirty="0"/>
              <a:t>tried to defend Jesus with a sword?    </a:t>
            </a:r>
            <a:endParaRPr dirty="0"/>
          </a:p>
        </p:txBody>
      </p:sp>
      <p:grpSp>
        <p:nvGrpSpPr>
          <p:cNvPr id="317" name="Group 16"/>
          <p:cNvGrpSpPr/>
          <p:nvPr/>
        </p:nvGrpSpPr>
        <p:grpSpPr>
          <a:xfrm>
            <a:off x="45719" y="-1"/>
            <a:ext cx="1222095" cy="747633"/>
            <a:chOff x="0" y="0"/>
            <a:chExt cx="1222093" cy="747632"/>
          </a:xfrm>
        </p:grpSpPr>
        <p:sp>
          <p:nvSpPr>
            <p:cNvPr id="31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1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1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18" name="TextBox 15"/>
          <p:cNvSpPr txBox="1"/>
          <p:nvPr/>
        </p:nvSpPr>
        <p:spPr>
          <a:xfrm>
            <a:off x="2150731" y="798706"/>
            <a:ext cx="9184294" cy="8956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Arrest</a:t>
            </a:r>
            <a:r>
              <a:rPr dirty="0"/>
              <a:t>”</a:t>
            </a:r>
          </a:p>
          <a:p>
            <a:pPr algn="ctr">
              <a:lnSpc>
                <a:spcPct val="90000"/>
              </a:lnSpc>
              <a:defRPr sz="3000"/>
            </a:pPr>
            <a:r>
              <a:rPr dirty="0"/>
              <a:t>For Further Discussion</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13"/>
                                        </p:tgtEl>
                                        <p:attrNameLst>
                                          <p:attrName>style.visibility</p:attrName>
                                        </p:attrNameLst>
                                      </p:cBhvr>
                                      <p:to>
                                        <p:strVal val="visible"/>
                                      </p:to>
                                    </p:set>
                                    <p:anim calcmode="lin" valueType="num">
                                      <p:cBhvr>
                                        <p:cTn id="7" dur="500" fill="hold"/>
                                        <p:tgtEl>
                                          <p:spTgt spid="313"/>
                                        </p:tgtEl>
                                        <p:attrNameLst>
                                          <p:attrName>ppt_x</p:attrName>
                                        </p:attrNameLst>
                                      </p:cBhvr>
                                      <p:tavLst>
                                        <p:tav tm="0">
                                          <p:val>
                                            <p:strVal val="#ppt_x"/>
                                          </p:val>
                                        </p:tav>
                                        <p:tav tm="100000">
                                          <p:val>
                                            <p:strVal val="#ppt_x"/>
                                          </p:val>
                                        </p:tav>
                                      </p:tavLst>
                                    </p:anim>
                                    <p:anim calcmode="lin" valueType="num">
                                      <p:cBhvr>
                                        <p:cTn id="8" dur="500" fill="hold"/>
                                        <p:tgtEl>
                                          <p:spTgt spid="3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 grpId="0"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0" name="Picture 26" descr="Picture 26"/>
          <p:cNvPicPr>
            <a:picLocks noChangeAspect="1"/>
          </p:cNvPicPr>
          <p:nvPr/>
        </p:nvPicPr>
        <p:blipFill>
          <a:blip r:embed="rId2"/>
          <a:srcRect l="7734" t="70000" b="15833"/>
          <a:stretch>
            <a:fillRect/>
          </a:stretch>
        </p:blipFill>
        <p:spPr>
          <a:xfrm>
            <a:off x="244312" y="5018094"/>
            <a:ext cx="12220183" cy="971551"/>
          </a:xfrm>
          <a:prstGeom prst="rect">
            <a:avLst/>
          </a:prstGeom>
          <a:ln w="12700">
            <a:miter lim="400000"/>
          </a:ln>
        </p:spPr>
      </p:pic>
      <p:sp>
        <p:nvSpPr>
          <p:cNvPr id="321" name="TextBox 1"/>
          <p:cNvSpPr txBox="1"/>
          <p:nvPr/>
        </p:nvSpPr>
        <p:spPr>
          <a:xfrm>
            <a:off x="588681" y="-143873"/>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sp>
        <p:nvSpPr>
          <p:cNvPr id="322" name="TextBox 14"/>
          <p:cNvSpPr txBox="1"/>
          <p:nvPr/>
        </p:nvSpPr>
        <p:spPr>
          <a:xfrm>
            <a:off x="1625824" y="838037"/>
            <a:ext cx="9184293" cy="548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b="1">
                <a:solidFill>
                  <a:srgbClr val="FF0000"/>
                </a:solidFill>
              </a:defRPr>
            </a:lvl1pPr>
          </a:lstStyle>
          <a:p>
            <a:r>
              <a:t>Communication Information</a:t>
            </a:r>
          </a:p>
        </p:txBody>
      </p:sp>
      <p:sp>
        <p:nvSpPr>
          <p:cNvPr id="323" name="TextBox 15"/>
          <p:cNvSpPr txBox="1"/>
          <p:nvPr/>
        </p:nvSpPr>
        <p:spPr>
          <a:xfrm>
            <a:off x="147255" y="1350263"/>
            <a:ext cx="11875200" cy="4683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0000"/>
              </a:lnSpc>
              <a:defRPr sz="2700" b="1"/>
            </a:pPr>
            <a:r>
              <a:t>Thank you for sharing today at the “Open Church-Open Bible Ministry at the Christ Baptist Church.  </a:t>
            </a:r>
          </a:p>
          <a:p>
            <a:pPr algn="ctr">
              <a:lnSpc>
                <a:spcPct val="50000"/>
              </a:lnSpc>
              <a:defRPr sz="2700" b="1"/>
            </a:pPr>
            <a:endParaRPr/>
          </a:p>
          <a:p>
            <a:pPr algn="ctr">
              <a:defRPr sz="2700" b="1"/>
            </a:pPr>
            <a:r>
              <a:t>If this lesson has been a blessing to you, and you desire to support </a:t>
            </a:r>
          </a:p>
          <a:p>
            <a:pPr algn="ctr">
              <a:defRPr sz="2700" b="1"/>
            </a:pPr>
            <a:r>
              <a:t>Christ Baptist , please go to  </a:t>
            </a:r>
            <a:r>
              <a:rPr b="0" u="sng">
                <a:solidFill>
                  <a:srgbClr val="FA2B5C"/>
                </a:solidFill>
                <a:uFill>
                  <a:solidFill>
                    <a:srgbClr val="FA2B5C"/>
                  </a:solidFill>
                </a:uFill>
                <a:hlinkClick r:id="rId3"/>
              </a:rPr>
              <a:t>http://www.cbcburlingtonnj.org/</a:t>
            </a:r>
            <a:r>
              <a:rPr b="0"/>
              <a:t>,  click on</a:t>
            </a:r>
          </a:p>
          <a:p>
            <a:pPr algn="ctr">
              <a:defRPr sz="2700"/>
            </a:pPr>
            <a:r>
              <a:t>the </a:t>
            </a:r>
            <a:r>
              <a:rPr b="1"/>
              <a:t>GIVE</a:t>
            </a:r>
            <a:r>
              <a:t> tab at the top of the page and follow the prompts</a:t>
            </a:r>
          </a:p>
          <a:p>
            <a:pPr algn="ctr">
              <a:lnSpc>
                <a:spcPct val="25000"/>
              </a:lnSpc>
              <a:defRPr sz="2700"/>
            </a:pPr>
            <a:endParaRPr/>
          </a:p>
          <a:p>
            <a:pPr algn="ctr">
              <a:defRPr sz="2700"/>
            </a:pPr>
            <a:r>
              <a:t>Or Send Your Donations by Mail to</a:t>
            </a:r>
          </a:p>
          <a:p>
            <a:pPr algn="ctr">
              <a:defRPr sz="2700"/>
            </a:pPr>
            <a:r>
              <a:t>Christ Baptist Church, PO Box 10, Burlington NJ 08016</a:t>
            </a:r>
          </a:p>
          <a:p>
            <a:pPr algn="ctr">
              <a:lnSpc>
                <a:spcPct val="35000"/>
              </a:lnSpc>
              <a:defRPr sz="2700"/>
            </a:pPr>
            <a:endParaRPr/>
          </a:p>
          <a:p>
            <a:pPr algn="ctr">
              <a:defRPr sz="2700" b="1"/>
            </a:pPr>
            <a:r>
              <a:t>A copy of this lesson can be obtained by going to the CBC Website </a:t>
            </a:r>
          </a:p>
          <a:p>
            <a:pPr algn="ctr">
              <a:defRPr sz="2700" b="1"/>
            </a:pPr>
            <a:r>
              <a:t>at </a:t>
            </a:r>
            <a:r>
              <a:rPr b="0" u="sng">
                <a:solidFill>
                  <a:srgbClr val="FA2B5C"/>
                </a:solidFill>
                <a:uFill>
                  <a:solidFill>
                    <a:srgbClr val="FA2B5C"/>
                  </a:solidFill>
                </a:uFill>
                <a:hlinkClick r:id="rId3"/>
              </a:rPr>
              <a:t>http://www.cbcburlingtonnj.org/</a:t>
            </a:r>
            <a:r>
              <a:rPr b="0"/>
              <a:t>, </a:t>
            </a:r>
            <a:r>
              <a:t>Click the </a:t>
            </a:r>
            <a:r>
              <a:rPr spc="-100"/>
              <a:t>ON-LINE Sunday School tab</a:t>
            </a:r>
          </a:p>
          <a:p>
            <a:pPr algn="ctr">
              <a:defRPr sz="2700" b="1"/>
            </a:pPr>
            <a:r>
              <a:t>A copy of the Weekly Lesson PDF will be available for downloading</a:t>
            </a:r>
          </a:p>
        </p:txBody>
      </p:sp>
      <p:sp>
        <p:nvSpPr>
          <p:cNvPr id="324" name="TextBox 25"/>
          <p:cNvSpPr txBox="1"/>
          <p:nvPr/>
        </p:nvSpPr>
        <p:spPr>
          <a:xfrm>
            <a:off x="45719" y="6257835"/>
            <a:ext cx="12078273" cy="472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500" b="1" spc="-70"/>
            </a:pPr>
            <a:r>
              <a:rPr u="sng">
                <a:uFill>
                  <a:solidFill>
                    <a:srgbClr val="FA2B5C"/>
                  </a:solidFill>
                </a:uFill>
                <a:hlinkClick r:id="rId3"/>
              </a:rPr>
              <a:t>www.cbcburlingtonnj.org</a:t>
            </a:r>
            <a:r>
              <a:t>    e-mail </a:t>
            </a:r>
            <a:r>
              <a:rPr u="sng">
                <a:uFill>
                  <a:solidFill>
                    <a:srgbClr val="FA2B5C"/>
                  </a:solidFill>
                </a:uFill>
                <a:hlinkClick r:id="rId4"/>
              </a:rPr>
              <a:t>churchoffice@cbcburlingtonnj.org</a:t>
            </a:r>
            <a:r>
              <a:rPr spc="-50"/>
              <a:t>   609.387.1234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323">
                                            <p:bg/>
                                          </p:spTgt>
                                        </p:tgtEl>
                                        <p:attrNameLst>
                                          <p:attrName>style.visibility</p:attrName>
                                        </p:attrNameLst>
                                      </p:cBhvr>
                                      <p:to>
                                        <p:strVal val="visible"/>
                                      </p:to>
                                    </p:set>
                                    <p:anim calcmode="lin" valueType="num">
                                      <p:cBhvr>
                                        <p:cTn id="7" dur="500" fill="hold"/>
                                        <p:tgtEl>
                                          <p:spTgt spid="323">
                                            <p:bg/>
                                          </p:spTgt>
                                        </p:tgtEl>
                                        <p:attrNameLst>
                                          <p:attrName>ppt_w</p:attrName>
                                        </p:attrNameLst>
                                      </p:cBhvr>
                                      <p:tavLst>
                                        <p:tav tm="0">
                                          <p:val>
                                            <p:fltVal val="0"/>
                                          </p:val>
                                        </p:tav>
                                        <p:tav tm="100000">
                                          <p:val>
                                            <p:strVal val="#ppt_w"/>
                                          </p:val>
                                        </p:tav>
                                      </p:tavLst>
                                    </p:anim>
                                    <p:anim calcmode="lin" valueType="num">
                                      <p:cBhvr>
                                        <p:cTn id="8" dur="500" fill="hold"/>
                                        <p:tgtEl>
                                          <p:spTgt spid="323">
                                            <p:bg/>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iterate>
                                    <p:tmAbs val="0"/>
                                  </p:iterate>
                                  <p:childTnLst>
                                    <p:set>
                                      <p:cBhvr>
                                        <p:cTn id="10" fill="hold"/>
                                        <p:tgtEl>
                                          <p:spTgt spid="323">
                                            <p:txEl>
                                              <p:pRg st="0" end="0"/>
                                            </p:txEl>
                                          </p:spTgt>
                                        </p:tgtEl>
                                        <p:attrNameLst>
                                          <p:attrName>style.visibility</p:attrName>
                                        </p:attrNameLst>
                                      </p:cBhvr>
                                      <p:to>
                                        <p:strVal val="visible"/>
                                      </p:to>
                                    </p:set>
                                    <p:anim calcmode="lin" valueType="num">
                                      <p:cBhvr>
                                        <p:cTn id="11" dur="500" fill="hold"/>
                                        <p:tgtEl>
                                          <p:spTgt spid="32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323">
                                            <p:txEl>
                                              <p:pRg st="0" end="0"/>
                                            </p:txEl>
                                          </p:spTgt>
                                        </p:tgtEl>
                                        <p:attrNameLst>
                                          <p:attrName>ppt_h</p:attrName>
                                        </p:attrNameLst>
                                      </p:cBhvr>
                                      <p:tavLst>
                                        <p:tav tm="0">
                                          <p:val>
                                            <p:fltVal val="0"/>
                                          </p:val>
                                        </p:tav>
                                        <p:tav tm="100000">
                                          <p:val>
                                            <p:strVal val="#ppt_h"/>
                                          </p:val>
                                        </p:tav>
                                      </p:tavLst>
                                    </p:anim>
                                  </p:childTnLst>
                                </p:cTn>
                              </p:par>
                            </p:childTnLst>
                          </p:cTn>
                        </p:par>
                        <p:par>
                          <p:cTn id="13" fill="hold">
                            <p:stCondLst>
                              <p:cond delay="500"/>
                            </p:stCondLst>
                            <p:childTnLst>
                              <p:par>
                                <p:cTn id="14" presetID="23" presetClass="entr" presetSubtype="16" fill="hold" grpId="0" nodeType="afterEffect">
                                  <p:stCondLst>
                                    <p:cond delay="0"/>
                                  </p:stCondLst>
                                  <p:iterate>
                                    <p:tmAbs val="0"/>
                                  </p:iterate>
                                  <p:childTnLst>
                                    <p:set>
                                      <p:cBhvr>
                                        <p:cTn id="15" fill="hold"/>
                                        <p:tgtEl>
                                          <p:spTgt spid="323">
                                            <p:txEl>
                                              <p:pRg st="1" end="1"/>
                                            </p:txEl>
                                          </p:spTgt>
                                        </p:tgtEl>
                                        <p:attrNameLst>
                                          <p:attrName>style.visibility</p:attrName>
                                        </p:attrNameLst>
                                      </p:cBhvr>
                                      <p:to>
                                        <p:strVal val="visible"/>
                                      </p:to>
                                    </p:set>
                                    <p:anim calcmode="lin" valueType="num">
                                      <p:cBhvr>
                                        <p:cTn id="16" dur="500" fill="hold"/>
                                        <p:tgtEl>
                                          <p:spTgt spid="32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2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iterate>
                                    <p:tmAbs val="0"/>
                                  </p:iterate>
                                  <p:childTnLst>
                                    <p:set>
                                      <p:cBhvr>
                                        <p:cTn id="21" fill="hold"/>
                                        <p:tgtEl>
                                          <p:spTgt spid="323">
                                            <p:txEl>
                                              <p:pRg st="2" end="2"/>
                                            </p:txEl>
                                          </p:spTgt>
                                        </p:tgtEl>
                                        <p:attrNameLst>
                                          <p:attrName>style.visibility</p:attrName>
                                        </p:attrNameLst>
                                      </p:cBhvr>
                                      <p:to>
                                        <p:strVal val="visible"/>
                                      </p:to>
                                    </p:set>
                                    <p:anim calcmode="lin" valueType="num">
                                      <p:cBhvr>
                                        <p:cTn id="22" dur="500" fill="hold"/>
                                        <p:tgtEl>
                                          <p:spTgt spid="32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3">
                                            <p:txEl>
                                              <p:pRg st="2" end="2"/>
                                            </p:txEl>
                                          </p:spTgt>
                                        </p:tgtEl>
                                        <p:attrNameLst>
                                          <p:attrName>ppt_h</p:attrName>
                                        </p:attrNameLst>
                                      </p:cBhvr>
                                      <p:tavLst>
                                        <p:tav tm="0">
                                          <p:val>
                                            <p:fltVal val="0"/>
                                          </p:val>
                                        </p:tav>
                                        <p:tav tm="100000">
                                          <p:val>
                                            <p:strVal val="#ppt_h"/>
                                          </p:val>
                                        </p:tav>
                                      </p:tavLst>
                                    </p:anim>
                                  </p:childTnLst>
                                </p:cTn>
                              </p:par>
                            </p:childTnLst>
                          </p:cTn>
                        </p:par>
                        <p:par>
                          <p:cTn id="24" fill="hold">
                            <p:stCondLst>
                              <p:cond delay="500"/>
                            </p:stCondLst>
                            <p:childTnLst>
                              <p:par>
                                <p:cTn id="25" presetID="23" presetClass="entr" presetSubtype="16" fill="hold" grpId="0" nodeType="afterEffect">
                                  <p:stCondLst>
                                    <p:cond delay="0"/>
                                  </p:stCondLst>
                                  <p:iterate>
                                    <p:tmAbs val="0"/>
                                  </p:iterate>
                                  <p:childTnLst>
                                    <p:set>
                                      <p:cBhvr>
                                        <p:cTn id="26" fill="hold"/>
                                        <p:tgtEl>
                                          <p:spTgt spid="323">
                                            <p:txEl>
                                              <p:pRg st="3" end="3"/>
                                            </p:txEl>
                                          </p:spTgt>
                                        </p:tgtEl>
                                        <p:attrNameLst>
                                          <p:attrName>style.visibility</p:attrName>
                                        </p:attrNameLst>
                                      </p:cBhvr>
                                      <p:to>
                                        <p:strVal val="visible"/>
                                      </p:to>
                                    </p:set>
                                    <p:anim calcmode="lin" valueType="num">
                                      <p:cBhvr>
                                        <p:cTn id="27" dur="500" fill="hold"/>
                                        <p:tgtEl>
                                          <p:spTgt spid="32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23">
                                            <p:txEl>
                                              <p:pRg st="3" end="3"/>
                                            </p:txEl>
                                          </p:spTgt>
                                        </p:tgtEl>
                                        <p:attrNameLst>
                                          <p:attrName>ppt_h</p:attrName>
                                        </p:attrNameLst>
                                      </p:cBhvr>
                                      <p:tavLst>
                                        <p:tav tm="0">
                                          <p:val>
                                            <p:fltVal val="0"/>
                                          </p:val>
                                        </p:tav>
                                        <p:tav tm="100000">
                                          <p:val>
                                            <p:strVal val="#ppt_h"/>
                                          </p:val>
                                        </p:tav>
                                      </p:tavLst>
                                    </p:anim>
                                  </p:childTnLst>
                                </p:cTn>
                              </p:par>
                            </p:childTnLst>
                          </p:cTn>
                        </p:par>
                        <p:par>
                          <p:cTn id="29" fill="hold">
                            <p:stCondLst>
                              <p:cond delay="1000"/>
                            </p:stCondLst>
                            <p:childTnLst>
                              <p:par>
                                <p:cTn id="30" presetID="23" presetClass="entr" presetSubtype="16" fill="hold" grpId="0" nodeType="afterEffect">
                                  <p:stCondLst>
                                    <p:cond delay="0"/>
                                  </p:stCondLst>
                                  <p:iterate>
                                    <p:tmAbs val="0"/>
                                  </p:iterate>
                                  <p:childTnLst>
                                    <p:set>
                                      <p:cBhvr>
                                        <p:cTn id="31" fill="hold"/>
                                        <p:tgtEl>
                                          <p:spTgt spid="323">
                                            <p:txEl>
                                              <p:pRg st="4" end="4"/>
                                            </p:txEl>
                                          </p:spTgt>
                                        </p:tgtEl>
                                        <p:attrNameLst>
                                          <p:attrName>style.visibility</p:attrName>
                                        </p:attrNameLst>
                                      </p:cBhvr>
                                      <p:to>
                                        <p:strVal val="visible"/>
                                      </p:to>
                                    </p:set>
                                    <p:anim calcmode="lin" valueType="num">
                                      <p:cBhvr>
                                        <p:cTn id="32" dur="500" fill="hold"/>
                                        <p:tgtEl>
                                          <p:spTgt spid="32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23">
                                            <p:txEl>
                                              <p:pRg st="4" end="4"/>
                                            </p:txEl>
                                          </p:spTgt>
                                        </p:tgtEl>
                                        <p:attrNameLst>
                                          <p:attrName>ppt_h</p:attrName>
                                        </p:attrNameLst>
                                      </p:cBhvr>
                                      <p:tavLst>
                                        <p:tav tm="0">
                                          <p:val>
                                            <p:fltVal val="0"/>
                                          </p:val>
                                        </p:tav>
                                        <p:tav tm="100000">
                                          <p:val>
                                            <p:strVal val="#ppt_h"/>
                                          </p:val>
                                        </p:tav>
                                      </p:tavLst>
                                    </p:anim>
                                  </p:childTnLst>
                                </p:cTn>
                              </p:par>
                            </p:childTnLst>
                          </p:cTn>
                        </p:par>
                        <p:par>
                          <p:cTn id="34" fill="hold">
                            <p:stCondLst>
                              <p:cond delay="1500"/>
                            </p:stCondLst>
                            <p:childTnLst>
                              <p:par>
                                <p:cTn id="35" presetID="23" presetClass="entr" presetSubtype="16" fill="hold" grpId="0" nodeType="afterEffect">
                                  <p:stCondLst>
                                    <p:cond delay="0"/>
                                  </p:stCondLst>
                                  <p:iterate>
                                    <p:tmAbs val="0"/>
                                  </p:iterate>
                                  <p:childTnLst>
                                    <p:set>
                                      <p:cBhvr>
                                        <p:cTn id="36" fill="hold"/>
                                        <p:tgtEl>
                                          <p:spTgt spid="323">
                                            <p:txEl>
                                              <p:pRg st="5" end="5"/>
                                            </p:txEl>
                                          </p:spTgt>
                                        </p:tgtEl>
                                        <p:attrNameLst>
                                          <p:attrName>style.visibility</p:attrName>
                                        </p:attrNameLst>
                                      </p:cBhvr>
                                      <p:to>
                                        <p:strVal val="visible"/>
                                      </p:to>
                                    </p:set>
                                    <p:anim calcmode="lin" valueType="num">
                                      <p:cBhvr>
                                        <p:cTn id="37" dur="500" fill="hold"/>
                                        <p:tgtEl>
                                          <p:spTgt spid="32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23">
                                            <p:txEl>
                                              <p:pRg st="5" end="5"/>
                                            </p:txEl>
                                          </p:spTgt>
                                        </p:tgtEl>
                                        <p:attrNameLst>
                                          <p:attrName>ppt_h</p:attrName>
                                        </p:attrNameLst>
                                      </p:cBhvr>
                                      <p:tavLst>
                                        <p:tav tm="0">
                                          <p:val>
                                            <p:fltVal val="0"/>
                                          </p:val>
                                        </p:tav>
                                        <p:tav tm="100000">
                                          <p:val>
                                            <p:strVal val="#ppt_h"/>
                                          </p:val>
                                        </p:tav>
                                      </p:tavLst>
                                    </p:anim>
                                  </p:childTnLst>
                                </p:cTn>
                              </p:par>
                            </p:childTnLst>
                          </p:cTn>
                        </p:par>
                        <p:par>
                          <p:cTn id="39" fill="hold">
                            <p:stCondLst>
                              <p:cond delay="2000"/>
                            </p:stCondLst>
                            <p:childTnLst>
                              <p:par>
                                <p:cTn id="40" presetID="23" presetClass="entr" presetSubtype="16" fill="hold" grpId="0" nodeType="afterEffect">
                                  <p:stCondLst>
                                    <p:cond delay="0"/>
                                  </p:stCondLst>
                                  <p:iterate>
                                    <p:tmAbs val="0"/>
                                  </p:iterate>
                                  <p:childTnLst>
                                    <p:set>
                                      <p:cBhvr>
                                        <p:cTn id="41" fill="hold"/>
                                        <p:tgtEl>
                                          <p:spTgt spid="323">
                                            <p:txEl>
                                              <p:pRg st="6" end="6"/>
                                            </p:txEl>
                                          </p:spTgt>
                                        </p:tgtEl>
                                        <p:attrNameLst>
                                          <p:attrName>style.visibility</p:attrName>
                                        </p:attrNameLst>
                                      </p:cBhvr>
                                      <p:to>
                                        <p:strVal val="visible"/>
                                      </p:to>
                                    </p:set>
                                    <p:anim calcmode="lin" valueType="num">
                                      <p:cBhvr>
                                        <p:cTn id="42" dur="500" fill="hold"/>
                                        <p:tgtEl>
                                          <p:spTgt spid="32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23">
                                            <p:txEl>
                                              <p:pRg st="6" end="6"/>
                                            </p:txEl>
                                          </p:spTgt>
                                        </p:tgtEl>
                                        <p:attrNameLst>
                                          <p:attrName>ppt_h</p:attrName>
                                        </p:attrNameLst>
                                      </p:cBhvr>
                                      <p:tavLst>
                                        <p:tav tm="0">
                                          <p:val>
                                            <p:fltVal val="0"/>
                                          </p:val>
                                        </p:tav>
                                        <p:tav tm="100000">
                                          <p:val>
                                            <p:strVal val="#ppt_h"/>
                                          </p:val>
                                        </p:tav>
                                      </p:tavLst>
                                    </p:anim>
                                  </p:childTnLst>
                                </p:cTn>
                              </p:par>
                            </p:childTnLst>
                          </p:cTn>
                        </p:par>
                        <p:par>
                          <p:cTn id="44" fill="hold">
                            <p:stCondLst>
                              <p:cond delay="2500"/>
                            </p:stCondLst>
                            <p:childTnLst>
                              <p:par>
                                <p:cTn id="45" presetID="23" presetClass="entr" presetSubtype="16" fill="hold" grpId="0" nodeType="afterEffect">
                                  <p:stCondLst>
                                    <p:cond delay="0"/>
                                  </p:stCondLst>
                                  <p:iterate>
                                    <p:tmAbs val="0"/>
                                  </p:iterate>
                                  <p:childTnLst>
                                    <p:set>
                                      <p:cBhvr>
                                        <p:cTn id="46" fill="hold"/>
                                        <p:tgtEl>
                                          <p:spTgt spid="323">
                                            <p:txEl>
                                              <p:pRg st="7" end="7"/>
                                            </p:txEl>
                                          </p:spTgt>
                                        </p:tgtEl>
                                        <p:attrNameLst>
                                          <p:attrName>style.visibility</p:attrName>
                                        </p:attrNameLst>
                                      </p:cBhvr>
                                      <p:to>
                                        <p:strVal val="visible"/>
                                      </p:to>
                                    </p:set>
                                    <p:anim calcmode="lin" valueType="num">
                                      <p:cBhvr>
                                        <p:cTn id="47" dur="500" fill="hold"/>
                                        <p:tgtEl>
                                          <p:spTgt spid="32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23">
                                            <p:txEl>
                                              <p:pRg st="7" end="7"/>
                                            </p:txEl>
                                          </p:spTgt>
                                        </p:tgtEl>
                                        <p:attrNameLst>
                                          <p:attrName>ppt_h</p:attrName>
                                        </p:attrNameLst>
                                      </p:cBhvr>
                                      <p:tavLst>
                                        <p:tav tm="0">
                                          <p:val>
                                            <p:fltVal val="0"/>
                                          </p:val>
                                        </p:tav>
                                        <p:tav tm="100000">
                                          <p:val>
                                            <p:strVal val="#ppt_h"/>
                                          </p:val>
                                        </p:tav>
                                      </p:tavLst>
                                    </p:anim>
                                  </p:childTnLst>
                                </p:cTn>
                              </p:par>
                            </p:childTnLst>
                          </p:cTn>
                        </p:par>
                        <p:par>
                          <p:cTn id="49" fill="hold">
                            <p:stCondLst>
                              <p:cond delay="3000"/>
                            </p:stCondLst>
                            <p:childTnLst>
                              <p:par>
                                <p:cTn id="50" presetID="23" presetClass="entr" presetSubtype="16" fill="hold" grpId="0" nodeType="afterEffect">
                                  <p:stCondLst>
                                    <p:cond delay="0"/>
                                  </p:stCondLst>
                                  <p:iterate>
                                    <p:tmAbs val="0"/>
                                  </p:iterate>
                                  <p:childTnLst>
                                    <p:set>
                                      <p:cBhvr>
                                        <p:cTn id="51" fill="hold"/>
                                        <p:tgtEl>
                                          <p:spTgt spid="323">
                                            <p:txEl>
                                              <p:pRg st="8" end="8"/>
                                            </p:txEl>
                                          </p:spTgt>
                                        </p:tgtEl>
                                        <p:attrNameLst>
                                          <p:attrName>style.visibility</p:attrName>
                                        </p:attrNameLst>
                                      </p:cBhvr>
                                      <p:to>
                                        <p:strVal val="visible"/>
                                      </p:to>
                                    </p:set>
                                    <p:anim calcmode="lin" valueType="num">
                                      <p:cBhvr>
                                        <p:cTn id="52" dur="500" fill="hold"/>
                                        <p:tgtEl>
                                          <p:spTgt spid="32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23">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23" presetClass="entr" presetSubtype="16" fill="hold" grpId="0" nodeType="clickEffect">
                                  <p:stCondLst>
                                    <p:cond delay="0"/>
                                  </p:stCondLst>
                                  <p:iterate>
                                    <p:tmAbs val="0"/>
                                  </p:iterate>
                                  <p:childTnLst>
                                    <p:set>
                                      <p:cBhvr>
                                        <p:cTn id="57" fill="hold"/>
                                        <p:tgtEl>
                                          <p:spTgt spid="323">
                                            <p:txEl>
                                              <p:pRg st="9" end="9"/>
                                            </p:txEl>
                                          </p:spTgt>
                                        </p:tgtEl>
                                        <p:attrNameLst>
                                          <p:attrName>style.visibility</p:attrName>
                                        </p:attrNameLst>
                                      </p:cBhvr>
                                      <p:to>
                                        <p:strVal val="visible"/>
                                      </p:to>
                                    </p:set>
                                    <p:anim calcmode="lin" valueType="num">
                                      <p:cBhvr>
                                        <p:cTn id="58" dur="500" fill="hold"/>
                                        <p:tgtEl>
                                          <p:spTgt spid="32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23">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23" presetClass="entr" presetSubtype="16" fill="hold" grpId="0" nodeType="clickEffect">
                                  <p:stCondLst>
                                    <p:cond delay="0"/>
                                  </p:stCondLst>
                                  <p:iterate>
                                    <p:tmAbs val="0"/>
                                  </p:iterate>
                                  <p:childTnLst>
                                    <p:set>
                                      <p:cBhvr>
                                        <p:cTn id="63" fill="hold"/>
                                        <p:tgtEl>
                                          <p:spTgt spid="323">
                                            <p:txEl>
                                              <p:pRg st="10" end="10"/>
                                            </p:txEl>
                                          </p:spTgt>
                                        </p:tgtEl>
                                        <p:attrNameLst>
                                          <p:attrName>style.visibility</p:attrName>
                                        </p:attrNameLst>
                                      </p:cBhvr>
                                      <p:to>
                                        <p:strVal val="visible"/>
                                      </p:to>
                                    </p:set>
                                    <p:anim calcmode="lin" valueType="num">
                                      <p:cBhvr>
                                        <p:cTn id="64" dur="500" fill="hold"/>
                                        <p:tgtEl>
                                          <p:spTgt spid="323">
                                            <p:txEl>
                                              <p:pRg st="10" end="10"/>
                                            </p:txEl>
                                          </p:spTgt>
                                        </p:tgtEl>
                                        <p:attrNameLst>
                                          <p:attrName>ppt_w</p:attrName>
                                        </p:attrNameLst>
                                      </p:cBhvr>
                                      <p:tavLst>
                                        <p:tav tm="0">
                                          <p:val>
                                            <p:fltVal val="0"/>
                                          </p:val>
                                        </p:tav>
                                        <p:tav tm="100000">
                                          <p:val>
                                            <p:strVal val="#ppt_w"/>
                                          </p:val>
                                        </p:tav>
                                      </p:tavLst>
                                    </p:anim>
                                    <p:anim calcmode="lin" valueType="num">
                                      <p:cBhvr>
                                        <p:cTn id="65" dur="500" fill="hold"/>
                                        <p:tgtEl>
                                          <p:spTgt spid="323">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23" presetClass="entr" presetSubtype="16" fill="hold" grpId="0" nodeType="clickEffect">
                                  <p:stCondLst>
                                    <p:cond delay="0"/>
                                  </p:stCondLst>
                                  <p:iterate>
                                    <p:tmAbs val="0"/>
                                  </p:iterate>
                                  <p:childTnLst>
                                    <p:set>
                                      <p:cBhvr>
                                        <p:cTn id="69" fill="hold"/>
                                        <p:tgtEl>
                                          <p:spTgt spid="323">
                                            <p:txEl>
                                              <p:pRg st="11" end="11"/>
                                            </p:txEl>
                                          </p:spTgt>
                                        </p:tgtEl>
                                        <p:attrNameLst>
                                          <p:attrName>style.visibility</p:attrName>
                                        </p:attrNameLst>
                                      </p:cBhvr>
                                      <p:to>
                                        <p:strVal val="visible"/>
                                      </p:to>
                                    </p:set>
                                    <p:anim calcmode="lin" valueType="num">
                                      <p:cBhvr>
                                        <p:cTn id="70" dur="500" fill="hold"/>
                                        <p:tgtEl>
                                          <p:spTgt spid="32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23">
                                            <p:txEl>
                                              <p:pRg st="11" end="1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 grpId="0"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Arrest</a:t>
            </a:r>
            <a:r>
              <a:rPr dirty="0"/>
              <a:t>”</a:t>
            </a:r>
          </a:p>
          <a:p>
            <a:pPr algn="ctr">
              <a:lnSpc>
                <a:spcPct val="90000"/>
              </a:lnSpc>
              <a:defRPr sz="2800"/>
            </a:pPr>
            <a:r>
              <a:rPr lang="en-US" sz="2600" dirty="0"/>
              <a:t>John 18: 1-13</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8" y="1698903"/>
            <a:ext cx="11427140" cy="56938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1</a:t>
            </a:r>
            <a:r>
              <a:rPr lang="en-US" sz="2800" dirty="0"/>
              <a:t> When Jesus had spoken these words, he went forth with his disciples over the brook Cedron, where was a garden, into the which he entered, and his disciples. </a:t>
            </a:r>
          </a:p>
          <a:p>
            <a:r>
              <a:rPr lang="en-US" sz="2800" b="1" dirty="0">
                <a:effectLst/>
                <a:latin typeface="Verdana" panose="020B0604030504040204" pitchFamily="34" charset="0"/>
              </a:rPr>
              <a:t>2</a:t>
            </a:r>
            <a:r>
              <a:rPr lang="en-US" sz="2800" dirty="0"/>
              <a:t> And Judas also, which betrayed him, knew the place: for Jesus ofttimes resorted thither with his disciples. </a:t>
            </a:r>
          </a:p>
          <a:p>
            <a:r>
              <a:rPr lang="en-US" sz="2800" b="1" dirty="0">
                <a:effectLst/>
                <a:latin typeface="Verdana" panose="020B0604030504040204" pitchFamily="34" charset="0"/>
              </a:rPr>
              <a:t>3</a:t>
            </a:r>
            <a:r>
              <a:rPr lang="en-US" sz="2800" dirty="0"/>
              <a:t> Judas then, having received a band </a:t>
            </a:r>
            <a:r>
              <a:rPr lang="en-US" sz="2800" i="1" dirty="0"/>
              <a:t>of men</a:t>
            </a:r>
            <a:r>
              <a:rPr lang="en-US" sz="2800" dirty="0"/>
              <a:t> and officers from the chief priests and Pharisees, cometh thither with lanterns and torches and weapons. </a:t>
            </a:r>
            <a:r>
              <a:rPr lang="en-US" sz="2800" b="1" dirty="0">
                <a:effectLst/>
                <a:latin typeface="Verdana" panose="020B0604030504040204" pitchFamily="34" charset="0"/>
              </a:rPr>
              <a:t>4</a:t>
            </a:r>
            <a:r>
              <a:rPr lang="en-US" sz="2800" dirty="0"/>
              <a:t> Jesus therefore, knowing all things that should come upon him, went forth, and said unto them, </a:t>
            </a:r>
            <a:r>
              <a:rPr lang="en-US" sz="2800" dirty="0">
                <a:solidFill>
                  <a:srgbClr val="FF0000"/>
                </a:solidFill>
                <a:effectLst/>
              </a:rPr>
              <a:t>Whom seek ye?</a:t>
            </a:r>
            <a:r>
              <a:rPr lang="en-US" sz="2800" dirty="0"/>
              <a:t> </a:t>
            </a:r>
          </a:p>
          <a:p>
            <a:r>
              <a:rPr lang="en-US" sz="2800" b="1" dirty="0">
                <a:effectLst/>
                <a:latin typeface="Verdana" panose="020B0604030504040204" pitchFamily="34" charset="0"/>
              </a:rPr>
              <a:t>5</a:t>
            </a:r>
            <a:r>
              <a:rPr lang="en-US" sz="2800" dirty="0"/>
              <a:t> They answered him, Jesus of Nazareth. Jesus saith unto them, </a:t>
            </a:r>
            <a:r>
              <a:rPr lang="en-US" sz="2800" dirty="0">
                <a:solidFill>
                  <a:srgbClr val="FF0000"/>
                </a:solidFill>
                <a:effectLst/>
              </a:rPr>
              <a:t>I am </a:t>
            </a:r>
            <a:r>
              <a:rPr lang="en-US" sz="2800" i="1" dirty="0">
                <a:solidFill>
                  <a:srgbClr val="FF0000"/>
                </a:solidFill>
                <a:effectLst/>
              </a:rPr>
              <a:t>he</a:t>
            </a:r>
            <a:r>
              <a:rPr lang="en-US" sz="2800" dirty="0">
                <a:solidFill>
                  <a:srgbClr val="FF0000"/>
                </a:solidFill>
                <a:effectLst/>
              </a:rPr>
              <a:t>.</a:t>
            </a:r>
            <a:r>
              <a:rPr lang="en-US" sz="2800" dirty="0"/>
              <a:t> And Judas also, which betrayed him, stood with them. </a:t>
            </a:r>
          </a:p>
          <a:p>
            <a:r>
              <a:rPr lang="en-US" sz="2800" dirty="0">
                <a:effectLst/>
              </a:rPr>
              <a:t> </a:t>
            </a:r>
            <a:endParaRPr lang="en-US" sz="2800" dirty="0"/>
          </a:p>
          <a:p>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lnSpc>
                <a:spcPct val="90000"/>
              </a:lnSpc>
              <a:defRPr sz="2800"/>
            </a:pPr>
            <a:r>
              <a:rPr dirty="0"/>
              <a:t> </a:t>
            </a:r>
            <a:r>
              <a:rPr lang="en-US" dirty="0"/>
              <a:t>“Jesus’ Arrest</a:t>
            </a:r>
            <a:r>
              <a:rPr dirty="0"/>
              <a:t>”</a:t>
            </a:r>
          </a:p>
          <a:p>
            <a:pPr algn="ctr">
              <a:lnSpc>
                <a:spcPct val="90000"/>
              </a:lnSpc>
              <a:defRPr sz="2800"/>
            </a:pPr>
            <a:r>
              <a:rPr lang="en-US" sz="2600" dirty="0"/>
              <a:t>John 18: 1-13</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8" y="1698903"/>
            <a:ext cx="11427140" cy="56938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6</a:t>
            </a:r>
            <a:r>
              <a:rPr lang="en-US" sz="2800" dirty="0"/>
              <a:t> As soon then as he had said unto them, </a:t>
            </a:r>
            <a:r>
              <a:rPr lang="en-US" sz="2800" dirty="0">
                <a:solidFill>
                  <a:srgbClr val="FF0000"/>
                </a:solidFill>
                <a:effectLst/>
              </a:rPr>
              <a:t>I am </a:t>
            </a:r>
            <a:r>
              <a:rPr lang="en-US" sz="2800" i="1" dirty="0">
                <a:solidFill>
                  <a:srgbClr val="FF0000"/>
                </a:solidFill>
                <a:effectLst/>
              </a:rPr>
              <a:t>he</a:t>
            </a:r>
            <a:r>
              <a:rPr lang="en-US" sz="2800" dirty="0"/>
              <a:t>, they went backward, and fell to the ground. </a:t>
            </a:r>
          </a:p>
          <a:p>
            <a:r>
              <a:rPr lang="en-US" sz="2800" b="1" dirty="0">
                <a:effectLst/>
                <a:latin typeface="Verdana" panose="020B0604030504040204" pitchFamily="34" charset="0"/>
              </a:rPr>
              <a:t>7</a:t>
            </a:r>
            <a:r>
              <a:rPr lang="en-US" sz="2800" dirty="0"/>
              <a:t> Then asked he them again, </a:t>
            </a:r>
            <a:r>
              <a:rPr lang="en-US" sz="2800" dirty="0">
                <a:solidFill>
                  <a:srgbClr val="FF0000"/>
                </a:solidFill>
                <a:effectLst/>
              </a:rPr>
              <a:t>Whom seek ye?</a:t>
            </a:r>
            <a:r>
              <a:rPr lang="en-US" sz="2800" dirty="0"/>
              <a:t> And they said, Jesus of Nazareth. </a:t>
            </a:r>
          </a:p>
          <a:p>
            <a:r>
              <a:rPr lang="en-US" sz="2800" b="1" dirty="0">
                <a:effectLst/>
                <a:latin typeface="Verdana" panose="020B0604030504040204" pitchFamily="34" charset="0"/>
              </a:rPr>
              <a:t>8</a:t>
            </a:r>
            <a:r>
              <a:rPr lang="en-US" sz="2800" dirty="0"/>
              <a:t> Jesus answered, </a:t>
            </a:r>
            <a:r>
              <a:rPr lang="en-US" sz="2800" dirty="0">
                <a:solidFill>
                  <a:srgbClr val="FF0000"/>
                </a:solidFill>
                <a:effectLst/>
              </a:rPr>
              <a:t>I have told you that I am </a:t>
            </a:r>
            <a:r>
              <a:rPr lang="en-US" sz="2800" i="1" dirty="0">
                <a:solidFill>
                  <a:srgbClr val="FF0000"/>
                </a:solidFill>
                <a:effectLst/>
              </a:rPr>
              <a:t>he</a:t>
            </a:r>
            <a:r>
              <a:rPr lang="en-US" sz="2800" dirty="0">
                <a:solidFill>
                  <a:srgbClr val="FF0000"/>
                </a:solidFill>
                <a:effectLst/>
              </a:rPr>
              <a:t>: if therefore ye seek me, let these go their way:</a:t>
            </a:r>
            <a:r>
              <a:rPr lang="en-US" sz="2800" dirty="0"/>
              <a:t> </a:t>
            </a:r>
          </a:p>
          <a:p>
            <a:r>
              <a:rPr lang="en-US" sz="2800" b="1" dirty="0">
                <a:effectLst/>
                <a:latin typeface="Verdana" panose="020B0604030504040204" pitchFamily="34" charset="0"/>
              </a:rPr>
              <a:t>9</a:t>
            </a:r>
            <a:r>
              <a:rPr lang="en-US" sz="2800" dirty="0"/>
              <a:t> That the saying might be fulfilled, which he </a:t>
            </a:r>
            <a:r>
              <a:rPr lang="en-US" sz="2800" dirty="0" err="1"/>
              <a:t>spake</a:t>
            </a:r>
            <a:r>
              <a:rPr lang="en-US" sz="2800" dirty="0"/>
              <a:t>, </a:t>
            </a:r>
            <a:r>
              <a:rPr lang="en-US" sz="2800" dirty="0">
                <a:solidFill>
                  <a:srgbClr val="FF0000"/>
                </a:solidFill>
                <a:effectLst/>
              </a:rPr>
              <a:t>Of them which thou </a:t>
            </a:r>
            <a:r>
              <a:rPr lang="en-US" sz="2800" dirty="0" err="1">
                <a:solidFill>
                  <a:srgbClr val="FF0000"/>
                </a:solidFill>
                <a:effectLst/>
              </a:rPr>
              <a:t>gavest</a:t>
            </a:r>
            <a:r>
              <a:rPr lang="en-US" sz="2800" dirty="0">
                <a:solidFill>
                  <a:srgbClr val="FF0000"/>
                </a:solidFill>
                <a:effectLst/>
              </a:rPr>
              <a:t> me have I lost none.</a:t>
            </a:r>
            <a:r>
              <a:rPr lang="en-US" sz="2800" dirty="0"/>
              <a:t> </a:t>
            </a:r>
          </a:p>
          <a:p>
            <a:r>
              <a:rPr lang="en-US" sz="2800" b="1" dirty="0">
                <a:effectLst/>
                <a:latin typeface="Verdana" panose="020B0604030504040204" pitchFamily="34" charset="0"/>
              </a:rPr>
              <a:t>10</a:t>
            </a:r>
            <a:r>
              <a:rPr lang="en-US" sz="2800" dirty="0"/>
              <a:t> Then Simon Peter having a sword drew it, and smote the high priest's servant, and cut off his right ear. The servant's name was </a:t>
            </a:r>
            <a:r>
              <a:rPr lang="en-US" sz="2800" dirty="0" err="1"/>
              <a:t>Malchus</a:t>
            </a:r>
            <a:r>
              <a:rPr lang="en-US" sz="2800" dirty="0"/>
              <a:t>. </a:t>
            </a:r>
          </a:p>
          <a:p>
            <a:r>
              <a:rPr lang="en-US" sz="2800" b="1" dirty="0">
                <a:effectLst/>
                <a:latin typeface="Verdana" panose="020B0604030504040204" pitchFamily="34" charset="0"/>
              </a:rPr>
              <a:t>11</a:t>
            </a:r>
            <a:r>
              <a:rPr lang="en-US" sz="2800" dirty="0"/>
              <a:t> Then said Jesus unto Peter, </a:t>
            </a:r>
            <a:r>
              <a:rPr lang="en-US" sz="2800" dirty="0">
                <a:solidFill>
                  <a:srgbClr val="FF0000"/>
                </a:solidFill>
                <a:effectLst/>
              </a:rPr>
              <a:t>Put up thy sword into the sheath: the cup which my Father hath given me, shall I not drink it?</a:t>
            </a:r>
            <a:r>
              <a:rPr lang="en-US" sz="2800" dirty="0"/>
              <a:t> </a:t>
            </a:r>
          </a:p>
          <a:p>
            <a:endParaRPr lang="en-US" sz="2800" dirty="0"/>
          </a:p>
        </p:txBody>
      </p:sp>
    </p:spTree>
    <p:extLst>
      <p:ext uri="{BB962C8B-B14F-4D97-AF65-F5344CB8AC3E}">
        <p14:creationId xmlns:p14="http://schemas.microsoft.com/office/powerpoint/2010/main" val="1784242837"/>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Arrest</a:t>
            </a:r>
            <a:r>
              <a:rPr dirty="0"/>
              <a:t>”</a:t>
            </a:r>
          </a:p>
          <a:p>
            <a:pPr algn="ctr">
              <a:lnSpc>
                <a:spcPct val="90000"/>
              </a:lnSpc>
              <a:defRPr sz="2800"/>
            </a:pPr>
            <a:r>
              <a:rPr lang="en-US" sz="2600" dirty="0"/>
              <a:t>John 18: 1-13</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8" y="1698903"/>
            <a:ext cx="11427140" cy="671568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12</a:t>
            </a:r>
            <a:r>
              <a:rPr lang="en-US" sz="2800" dirty="0">
                <a:effectLst/>
              </a:rPr>
              <a:t> Then the band and the captain and officers of the Jews took Jesus, and bound him,</a:t>
            </a:r>
            <a:r>
              <a:rPr lang="en-US" sz="2800" dirty="0"/>
              <a:t> </a:t>
            </a:r>
          </a:p>
          <a:p>
            <a:r>
              <a:rPr lang="en-US" sz="2800" b="1" dirty="0">
                <a:effectLst/>
                <a:latin typeface="Verdana" panose="020B0604030504040204" pitchFamily="34" charset="0"/>
              </a:rPr>
              <a:t>13</a:t>
            </a:r>
            <a:r>
              <a:rPr lang="en-US" sz="2800" dirty="0">
                <a:effectLst/>
              </a:rPr>
              <a:t> And led him away to Annas first; for he was father in law to Caiaphas, which was the high priest that same year. </a:t>
            </a:r>
            <a:endParaRPr lang="en-US" sz="2800" dirty="0"/>
          </a:p>
          <a:p>
            <a:pPr>
              <a:lnSpc>
                <a:spcPct val="104999"/>
              </a:lnSpc>
              <a:defRPr sz="2600" b="1">
                <a:solidFill>
                  <a:srgbClr val="11053B"/>
                </a:solidFill>
              </a:defRPr>
            </a:pPr>
            <a:r>
              <a:rPr lang="en-US" sz="2800" dirty="0"/>
              <a:t>  </a:t>
            </a:r>
          </a:p>
          <a:p>
            <a:pPr>
              <a:lnSpc>
                <a:spcPct val="104999"/>
              </a:lnSpc>
              <a:defRPr sz="2600" b="1">
                <a:solidFill>
                  <a:srgbClr val="11053B"/>
                </a:solidFill>
              </a:defRPr>
            </a:pPr>
            <a:r>
              <a:rPr lang="en-US" sz="3600" dirty="0"/>
              <a:t>LESSON OUTLINE</a:t>
            </a:r>
          </a:p>
          <a:p>
            <a:pPr marL="571500" indent="-571500">
              <a:lnSpc>
                <a:spcPct val="104999"/>
              </a:lnSpc>
              <a:buAutoNum type="romanUcPeriod"/>
              <a:defRPr sz="2600" b="1">
                <a:solidFill>
                  <a:srgbClr val="11053B"/>
                </a:solidFill>
              </a:defRPr>
            </a:pPr>
            <a:r>
              <a:rPr lang="en-US" sz="3600" dirty="0"/>
              <a:t>TREACHERY IN THE GARDEN:  John 18: 1-3 </a:t>
            </a:r>
          </a:p>
          <a:p>
            <a:pPr marL="571500" indent="-571500">
              <a:lnSpc>
                <a:spcPct val="104999"/>
              </a:lnSpc>
              <a:buAutoNum type="romanUcPeriod"/>
              <a:defRPr sz="2600" b="1">
                <a:solidFill>
                  <a:srgbClr val="11053B"/>
                </a:solidFill>
              </a:defRPr>
            </a:pPr>
            <a:r>
              <a:rPr lang="en-US" sz="3600" dirty="0"/>
              <a:t>DEMONSTRATION OF POWER:  John 18: 4-9</a:t>
            </a:r>
          </a:p>
          <a:p>
            <a:pPr marL="571500" indent="-571500">
              <a:lnSpc>
                <a:spcPct val="104999"/>
              </a:lnSpc>
              <a:buAutoNum type="romanUcPeriod"/>
              <a:defRPr sz="2600" b="1">
                <a:solidFill>
                  <a:srgbClr val="11053B"/>
                </a:solidFill>
              </a:defRPr>
            </a:pPr>
            <a:r>
              <a:rPr lang="en-US" sz="3600" dirty="0"/>
              <a:t>ACCEPTANCE OF THE FATHER’S WILL:  John 18: 10-13</a:t>
            </a:r>
          </a:p>
          <a:p>
            <a:endParaRPr lang="en-US" sz="3600" dirty="0"/>
          </a:p>
          <a:p>
            <a:endParaRPr lang="en-US" sz="3600" dirty="0"/>
          </a:p>
          <a:p>
            <a:endParaRPr lang="en-US" sz="2800" dirty="0"/>
          </a:p>
        </p:txBody>
      </p:sp>
    </p:spTree>
    <p:extLst>
      <p:ext uri="{BB962C8B-B14F-4D97-AF65-F5344CB8AC3E}">
        <p14:creationId xmlns:p14="http://schemas.microsoft.com/office/powerpoint/2010/main" val="4189976812"/>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extBox 1"/>
          <p:cNvSpPr txBox="1"/>
          <p:nvPr/>
        </p:nvSpPr>
        <p:spPr>
          <a:xfrm>
            <a:off x="640998" y="-104635"/>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57" name="Picture 19" descr="Picture 19"/>
          <p:cNvPicPr>
            <a:picLocks noChangeAspect="1"/>
          </p:cNvPicPr>
          <p:nvPr/>
        </p:nvPicPr>
        <p:blipFill>
          <a:blip r:embed="rId2"/>
          <a:srcRect l="7734" t="70000" b="15833"/>
          <a:stretch>
            <a:fillRect/>
          </a:stretch>
        </p:blipFill>
        <p:spPr>
          <a:xfrm>
            <a:off x="-36116" y="6006425"/>
            <a:ext cx="12264124" cy="971551"/>
          </a:xfrm>
          <a:prstGeom prst="rect">
            <a:avLst/>
          </a:prstGeom>
          <a:ln w="12700">
            <a:miter lim="400000"/>
          </a:ln>
        </p:spPr>
      </p:pic>
      <p:sp>
        <p:nvSpPr>
          <p:cNvPr id="158" name="TextBox 12"/>
          <p:cNvSpPr txBox="1"/>
          <p:nvPr/>
        </p:nvSpPr>
        <p:spPr>
          <a:xfrm>
            <a:off x="45719" y="1581233"/>
            <a:ext cx="11971974" cy="51081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dirty="0"/>
              <a:t>TODAY’S AIM</a:t>
            </a:r>
          </a:p>
          <a:p>
            <a:pPr>
              <a:lnSpc>
                <a:spcPct val="104999"/>
              </a:lnSpc>
              <a:defRPr sz="2600" b="1">
                <a:solidFill>
                  <a:srgbClr val="11053B"/>
                </a:solidFill>
              </a:defRPr>
            </a:pPr>
            <a:r>
              <a:rPr lang="en-US" dirty="0"/>
              <a:t>Facts:  To know that Jesus was never guilty of any sin or wrongdoing, yet He was arrested when Judas Iscariot betrayed Him.   </a:t>
            </a:r>
          </a:p>
          <a:p>
            <a:pPr>
              <a:lnSpc>
                <a:spcPct val="104999"/>
              </a:lnSpc>
              <a:defRPr sz="2600" b="1">
                <a:solidFill>
                  <a:srgbClr val="11053B"/>
                </a:solidFill>
              </a:defRPr>
            </a:pPr>
            <a:r>
              <a:rPr lang="en-US" dirty="0"/>
              <a:t>Principle:   To recognize that Jesus willingly bore our sin and to note that He understands the pain that betrayal brings. </a:t>
            </a:r>
          </a:p>
          <a:p>
            <a:pPr>
              <a:lnSpc>
                <a:spcPct val="104999"/>
              </a:lnSpc>
              <a:defRPr sz="2600" b="1">
                <a:solidFill>
                  <a:srgbClr val="11053B"/>
                </a:solidFill>
              </a:defRPr>
            </a:pPr>
            <a:r>
              <a:rPr lang="en-US" dirty="0"/>
              <a:t>Application:  To always stand for Christ even if it is unpopular with those closest to us. </a:t>
            </a:r>
          </a:p>
          <a:p>
            <a:pPr>
              <a:lnSpc>
                <a:spcPct val="104999"/>
              </a:lnSpc>
              <a:defRPr sz="2600" b="1">
                <a:solidFill>
                  <a:srgbClr val="11053B"/>
                </a:solidFill>
              </a:defRPr>
            </a:pPr>
            <a:endParaRPr lang="en-US" dirty="0"/>
          </a:p>
          <a:p>
            <a:pPr>
              <a:lnSpc>
                <a:spcPct val="104999"/>
              </a:lnSpc>
              <a:defRPr sz="2600" b="1">
                <a:solidFill>
                  <a:srgbClr val="11053B"/>
                </a:solidFill>
              </a:defRPr>
            </a:pPr>
            <a:r>
              <a:rPr lang="en-US" dirty="0"/>
              <a:t>       A familiar hangout (John 18:  1-2).   Beginning in chapter 13, John records the events that occurred in the upper room after the Last Supper. This significant body of teaching is not recorded in any of the Synoptic Gospels (Matthew, Mark, and Luke), reinforcing the view that John was </a:t>
            </a:r>
          </a:p>
        </p:txBody>
      </p:sp>
      <p:grpSp>
        <p:nvGrpSpPr>
          <p:cNvPr id="162" name="Group 18"/>
          <p:cNvGrpSpPr/>
          <p:nvPr/>
        </p:nvGrpSpPr>
        <p:grpSpPr>
          <a:xfrm>
            <a:off x="45719" y="-1"/>
            <a:ext cx="1222095" cy="747633"/>
            <a:chOff x="0" y="0"/>
            <a:chExt cx="1222093" cy="747632"/>
          </a:xfrm>
        </p:grpSpPr>
        <p:sp>
          <p:nvSpPr>
            <p:cNvPr id="15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6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6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63" name="TextBox 20"/>
          <p:cNvSpPr txBox="1"/>
          <p:nvPr/>
        </p:nvSpPr>
        <p:spPr>
          <a:xfrm>
            <a:off x="1503853" y="713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“Jesus’ Arrest”</a:t>
            </a:r>
          </a:p>
          <a:p>
            <a:pPr algn="ctr">
              <a:lnSpc>
                <a:spcPct val="90000"/>
              </a:lnSpc>
              <a:defRPr sz="2800"/>
            </a:pPr>
            <a:r>
              <a:rPr lang="en-US" dirty="0"/>
              <a:t>John 18: 1-13 (KJV)</a:t>
            </a:r>
          </a:p>
        </p:txBody>
      </p:sp>
    </p:spTree>
  </p:cSld>
  <p:clrMapOvr>
    <a:masterClrMapping/>
  </p:clrMapOvr>
  <mc:AlternateContent xmlns:mc="http://schemas.openxmlformats.org/markup-compatibility/2006" xmlns:p14="http://schemas.microsoft.com/office/powerpoint/2010/main">
    <mc:Choice Requires="p14">
      <p:transition spd="slow" p14:dur="1200">
        <p:fade/>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58"/>
                                        </p:tgtEl>
                                        <p:attrNameLst>
                                          <p:attrName>style.visibility</p:attrName>
                                        </p:attrNameLst>
                                      </p:cBhvr>
                                      <p:to>
                                        <p:strVal val="visible"/>
                                      </p:to>
                                    </p:set>
                                    <p:anim calcmode="lin" valueType="num">
                                      <p:cBhvr>
                                        <p:cTn id="7" dur="500" fill="hold"/>
                                        <p:tgtEl>
                                          <p:spTgt spid="158"/>
                                        </p:tgtEl>
                                        <p:attrNameLst>
                                          <p:attrName>ppt_x</p:attrName>
                                        </p:attrNameLst>
                                      </p:cBhvr>
                                      <p:tavLst>
                                        <p:tav tm="0">
                                          <p:val>
                                            <p:strVal val="#ppt_x"/>
                                          </p:val>
                                        </p:tav>
                                        <p:tav tm="100000">
                                          <p:val>
                                            <p:strVal val="#ppt_x"/>
                                          </p:val>
                                        </p:tav>
                                      </p:tavLst>
                                    </p:anim>
                                    <p:anim calcmode="lin" valueType="num">
                                      <p:cBhvr>
                                        <p:cTn id="8" dur="500" fill="hold"/>
                                        <p:tgtEl>
                                          <p:spTgt spid="1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75" name="TextBox 1"/>
          <p:cNvSpPr txBox="1"/>
          <p:nvPr/>
        </p:nvSpPr>
        <p:spPr>
          <a:xfrm>
            <a:off x="640998" y="-91556"/>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176" name="TextBox 12"/>
          <p:cNvSpPr txBox="1"/>
          <p:nvPr/>
        </p:nvSpPr>
        <p:spPr>
          <a:xfrm>
            <a:off x="175410" y="1817844"/>
            <a:ext cx="11841180" cy="50416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sz="2800" dirty="0"/>
              <a:t>intentionally supplementing the existing records of Christ’s life that had been circulating for several decades before he likely wrote his Gospel account (around A.D 90). </a:t>
            </a:r>
          </a:p>
          <a:p>
            <a:pPr>
              <a:lnSpc>
                <a:spcPct val="104999"/>
              </a:lnSpc>
              <a:defRPr sz="2600" b="1">
                <a:solidFill>
                  <a:srgbClr val="11053B"/>
                </a:solidFill>
              </a:defRPr>
            </a:pPr>
            <a:r>
              <a:rPr lang="en-US" sz="2800" dirty="0"/>
              <a:t>       At length, Jesus and His apostles left the place where they had celebrated the Passover and made their way to a familiar spot.  This was the Garden of Gethsemane and is so identified by two of the Evangelists (Matt. 26: 36; and Mark 14: 32).  Luke only identifies it as the “place” (22: 40) and that it was on the “Mount of Olives” (vs. 39). </a:t>
            </a:r>
          </a:p>
          <a:p>
            <a:pPr>
              <a:lnSpc>
                <a:spcPct val="104999"/>
              </a:lnSpc>
              <a:defRPr sz="2600" b="1">
                <a:solidFill>
                  <a:srgbClr val="11053B"/>
                </a:solidFill>
              </a:defRPr>
            </a:pPr>
            <a:r>
              <a:rPr lang="en-US" sz="2800" dirty="0"/>
              <a:t>       To get to the garden from the city, it was necessary to cross “the brook Cedron (Kidron)” (John 18: 1).  the word “brook” may be misleading to Western readers.  It literally means “</a:t>
            </a:r>
            <a:r>
              <a:rPr lang="en-US" sz="2800"/>
              <a:t>winter flow” and</a:t>
            </a:r>
            <a:endParaRPr sz="2800" dirty="0"/>
          </a:p>
        </p:txBody>
      </p:sp>
      <p:grpSp>
        <p:nvGrpSpPr>
          <p:cNvPr id="180" name="Group 16"/>
          <p:cNvGrpSpPr/>
          <p:nvPr/>
        </p:nvGrpSpPr>
        <p:grpSpPr>
          <a:xfrm>
            <a:off x="45719" y="-1"/>
            <a:ext cx="1222095" cy="747633"/>
            <a:chOff x="0" y="0"/>
            <a:chExt cx="1222093" cy="747632"/>
          </a:xfrm>
        </p:grpSpPr>
        <p:sp>
          <p:nvSpPr>
            <p:cNvPr id="177"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78"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79"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81" name="TextBox 15"/>
          <p:cNvSpPr txBox="1"/>
          <p:nvPr/>
        </p:nvSpPr>
        <p:spPr>
          <a:xfrm>
            <a:off x="1517941" y="928331"/>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“Jesus’ Arrest”</a:t>
            </a:r>
          </a:p>
          <a:p>
            <a:pPr algn="ctr">
              <a:lnSpc>
                <a:spcPct val="90000"/>
              </a:lnSpc>
              <a:defRPr sz="2800"/>
            </a:pPr>
            <a:r>
              <a:rPr lang="en-US" dirty="0"/>
              <a:t>John 18: 1-13 (KJV)</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76"/>
                                        </p:tgtEl>
                                        <p:attrNameLst>
                                          <p:attrName>style.visibility</p:attrName>
                                        </p:attrNameLst>
                                      </p:cBhvr>
                                      <p:to>
                                        <p:strVal val="visible"/>
                                      </p:to>
                                    </p:set>
                                    <p:anim calcmode="lin" valueType="num">
                                      <p:cBhvr>
                                        <p:cTn id="7" dur="500" fill="hold"/>
                                        <p:tgtEl>
                                          <p:spTgt spid="176"/>
                                        </p:tgtEl>
                                        <p:attrNameLst>
                                          <p:attrName>ppt_x</p:attrName>
                                        </p:attrNameLst>
                                      </p:cBhvr>
                                      <p:tavLst>
                                        <p:tav tm="0">
                                          <p:val>
                                            <p:strVal val="#ppt_x"/>
                                          </p:val>
                                        </p:tav>
                                        <p:tav tm="100000">
                                          <p:val>
                                            <p:strVal val="#ppt_x"/>
                                          </p:val>
                                        </p:tav>
                                      </p:tavLst>
                                    </p:anim>
                                    <p:anim calcmode="lin" valueType="num">
                                      <p:cBhvr>
                                        <p:cTn id="8" dur="500" fill="hold"/>
                                        <p:tgtEl>
                                          <p:spTgt spid="1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2"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93" name="TextBox 1">
            <a:hlinkClick r:id="" action="ppaction://hlinkshowjump?jump=nextslide"/>
          </p:cNvPr>
          <p:cNvSpPr txBox="1"/>
          <p:nvPr/>
        </p:nvSpPr>
        <p:spPr>
          <a:xfrm>
            <a:off x="614839" y="-130794"/>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grpSp>
        <p:nvGrpSpPr>
          <p:cNvPr id="198" name="Group 16"/>
          <p:cNvGrpSpPr/>
          <p:nvPr/>
        </p:nvGrpSpPr>
        <p:grpSpPr>
          <a:xfrm>
            <a:off x="45719" y="-1"/>
            <a:ext cx="1222095" cy="747633"/>
            <a:chOff x="0" y="0"/>
            <a:chExt cx="1222093" cy="747632"/>
          </a:xfrm>
        </p:grpSpPr>
        <p:sp>
          <p:nvSpPr>
            <p:cNvPr id="19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9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9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99" name="TextBox 15"/>
          <p:cNvSpPr txBox="1"/>
          <p:nvPr/>
        </p:nvSpPr>
        <p:spPr>
          <a:xfrm>
            <a:off x="516768" y="747450"/>
            <a:ext cx="11300093" cy="70727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“Jesus’ Arrest”</a:t>
            </a:r>
          </a:p>
          <a:p>
            <a:r>
              <a:rPr lang="en-US" dirty="0"/>
              <a:t>John 18: 1-13 (KJV)</a:t>
            </a:r>
          </a:p>
          <a:p>
            <a:endParaRPr lang="en-US" dirty="0"/>
          </a:p>
          <a:p>
            <a:pPr algn="l"/>
            <a:r>
              <a:rPr lang="en-US" dirty="0"/>
              <a:t>refers to a gully, or wadi, where water flowed only during the rainy season. Hence, we should not envision the disciples wading through water or jumping across a flowing stream to get to Gethsemane. </a:t>
            </a:r>
          </a:p>
          <a:p>
            <a:pPr algn="l"/>
            <a:r>
              <a:rPr lang="en-US" dirty="0"/>
              <a:t>       </a:t>
            </a:r>
            <a:r>
              <a:rPr lang="en-US" b="1" dirty="0"/>
              <a:t>Since this was a place frequented by Jesus</a:t>
            </a:r>
            <a:r>
              <a:rPr lang="en-US" dirty="0"/>
              <a:t> and His disciples, Judas knew it was where Christ would be after the Passover meal.  “Jesus knew that Judas was headed for the authorities to commit his act of betrayal. Therefore, we might expect that Jesus, in order to escape arrest, would have gone anywhere other than a place where He regularly met with His disciples, a place that Judas knew about.  It was only natural that Judas would lead the arresting officers to the garden.  But Jesus was not seeking to avoid arrest.  It almost seems that He went out of His way to be apprehended” (Sproul, John, Reformation Trust).  </a:t>
            </a:r>
          </a:p>
          <a:p>
            <a:r>
              <a:rPr lang="en-US" dirty="0"/>
              <a:t>                                                                                           </a:t>
            </a:r>
          </a:p>
          <a:p>
            <a:pPr algn="l"/>
            <a:endParaRPr lang="en-US" dirty="0"/>
          </a:p>
          <a:p>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202" name="TextBox 1"/>
          <p:cNvSpPr txBox="1"/>
          <p:nvPr/>
        </p:nvSpPr>
        <p:spPr>
          <a:xfrm>
            <a:off x="330279" y="-203130"/>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03" name="TextBox 12"/>
          <p:cNvSpPr txBox="1"/>
          <p:nvPr/>
        </p:nvSpPr>
        <p:spPr>
          <a:xfrm>
            <a:off x="110013" y="1214980"/>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700" b="1">
                <a:solidFill>
                  <a:srgbClr val="11053B"/>
                </a:solidFill>
              </a:defRPr>
            </a:pPr>
            <a:r>
              <a:rPr lang="en-US" dirty="0"/>
              <a:t>       The Synoptics all detail Jesus’ agony in the garden as He struggled with obeying the Father's will, but John omits these details.  That should not be surprising or disconcerting.  Each writer had certain intentions in mind for his particular narrative, and so each Gospel account is written with it’s own emphases.  To include everything Jesus did would have been impossible (John 21: 25). </a:t>
            </a:r>
          </a:p>
          <a:p>
            <a:pPr>
              <a:lnSpc>
                <a:spcPct val="104999"/>
              </a:lnSpc>
              <a:defRPr sz="2700" b="1">
                <a:solidFill>
                  <a:srgbClr val="11053B"/>
                </a:solidFill>
              </a:defRPr>
            </a:pPr>
            <a:r>
              <a:rPr lang="en-US" dirty="0"/>
              <a:t>       In numerous places, Judas is identified as the betrayer, or traitor (Matt. 10: 4; 26: 25; Mark 3: 19; and Luke 6: 16).  Indeed, his name itself has become a byword for betrayal.  In the New Testament, the Greek </a:t>
            </a:r>
            <a:r>
              <a:rPr lang="en-US" dirty="0" err="1"/>
              <a:t>Ioudas</a:t>
            </a:r>
            <a:r>
              <a:rPr lang="en-US" dirty="0"/>
              <a:t> is also rendered “Judah” and “Jude”.  One of the other apostles also bore this name, as did one of the half-brothers of Jesus Himself (Matt. 13: 55; and Mark 6: 3).  </a:t>
            </a:r>
          </a:p>
        </p:txBody>
      </p:sp>
      <p:grpSp>
        <p:nvGrpSpPr>
          <p:cNvPr id="207" name="Group 16"/>
          <p:cNvGrpSpPr/>
          <p:nvPr/>
        </p:nvGrpSpPr>
        <p:grpSpPr>
          <a:xfrm>
            <a:off x="45719" y="-1"/>
            <a:ext cx="1222095" cy="747633"/>
            <a:chOff x="0" y="0"/>
            <a:chExt cx="1222093" cy="747632"/>
          </a:xfrm>
        </p:grpSpPr>
        <p:sp>
          <p:nvSpPr>
            <p:cNvPr id="20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0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0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08" name="TextBox 15"/>
          <p:cNvSpPr txBox="1"/>
          <p:nvPr/>
        </p:nvSpPr>
        <p:spPr>
          <a:xfrm>
            <a:off x="1131133" y="70823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Arrest”</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03"/>
                                        </p:tgtEl>
                                        <p:attrNameLst>
                                          <p:attrName>style.visibility</p:attrName>
                                        </p:attrNameLst>
                                      </p:cBhvr>
                                      <p:to>
                                        <p:strVal val="visible"/>
                                      </p:to>
                                    </p:set>
                                    <p:anim calcmode="lin" valueType="num">
                                      <p:cBhvr>
                                        <p:cTn id="7" dur="500" fill="hold"/>
                                        <p:tgtEl>
                                          <p:spTgt spid="203"/>
                                        </p:tgtEl>
                                        <p:attrNameLst>
                                          <p:attrName>ppt_x</p:attrName>
                                        </p:attrNameLst>
                                      </p:cBhvr>
                                      <p:tavLst>
                                        <p:tav tm="0">
                                          <p:val>
                                            <p:strVal val="#ppt_x"/>
                                          </p:val>
                                        </p:tav>
                                        <p:tav tm="100000">
                                          <p:val>
                                            <p:strVal val="#ppt_x"/>
                                          </p:val>
                                        </p:tav>
                                      </p:tavLst>
                                    </p:anim>
                                    <p:anim calcmode="lin" valueType="num">
                                      <p:cBhvr>
                                        <p:cTn id="8" dur="500" fill="hold"/>
                                        <p:tgtEl>
                                          <p:spTgt spid="2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advAuto="0"/>
    </p:bldLst>
  </p:timing>
</p:sld>
</file>

<file path=ppt/theme/theme1.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2089</TotalTime>
  <Words>3636</Words>
  <Application>Microsoft Office PowerPoint</Application>
  <PresentationFormat>Widescreen</PresentationFormat>
  <Paragraphs>209</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&amp;Championship</vt:lpstr>
      <vt:lpstr>Alex Brush</vt:lpstr>
      <vt:lpstr>Arial</vt:lpstr>
      <vt:lpstr>Gill Sans MT</vt:lpstr>
      <vt:lpstr>Monotype Corsiva</vt:lpstr>
      <vt:lpstr>Verdana</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John</cp:lastModifiedBy>
  <cp:revision>36</cp:revision>
  <dcterms:modified xsi:type="dcterms:W3CDTF">2022-01-27T19:48:58Z</dcterms:modified>
</cp:coreProperties>
</file>